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3"/>
  </p:notesMasterIdLst>
  <p:sldIdLst>
    <p:sldId id="256" r:id="rId2"/>
    <p:sldId id="259" r:id="rId3"/>
    <p:sldId id="260" r:id="rId4"/>
    <p:sldId id="261" r:id="rId5"/>
    <p:sldId id="262" r:id="rId6"/>
    <p:sldId id="263" r:id="rId7"/>
    <p:sldId id="267" r:id="rId8"/>
    <p:sldId id="264" r:id="rId9"/>
    <p:sldId id="266" r:id="rId10"/>
    <p:sldId id="265" r:id="rId11"/>
    <p:sldId id="268"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Century Gothic" panose="020B0502020202020204" pitchFamily="34" charset="0"/>
      <p:regular r:id="rId18"/>
      <p:bold r:id="rId19"/>
      <p:italic r:id="rId20"/>
      <p:boldItalic r:id="rId21"/>
    </p:embeddedFont>
    <p:embeddedFont>
      <p:font typeface="Helvetica Neue" panose="02000503000000020004" pitchFamily="2"/>
      <p:regular r:id="rId22"/>
    </p:embeddedFont>
    <p:embeddedFont>
      <p:font typeface="Roboto"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8"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108" d="100"/>
          <a:sy n="108"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am\Documents\GitHub\Sustainable-AI-Challenge\model_evaluation.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CA"/>
              <a:t>99</a:t>
            </a:r>
            <a:r>
              <a:rPr lang="en-CA" baseline="0"/>
              <a:t> Boosted Decision Tree Regression Model with Random Sample</a:t>
            </a:r>
            <a:endParaRPr lang="en-CA"/>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lotArea>
      <c:layout/>
      <c:lineChart>
        <c:grouping val="standard"/>
        <c:varyColors val="0"/>
        <c:ser>
          <c:idx val="0"/>
          <c:order val="0"/>
          <c:tx>
            <c:strRef>
              <c:f>'Random Sample_Bruce'!$J$1</c:f>
              <c:strCache>
                <c:ptCount val="1"/>
                <c:pt idx="0">
                  <c:v>Bruce Demand</c:v>
                </c:pt>
              </c:strCache>
            </c:strRef>
          </c:tx>
          <c:spPr>
            <a:ln w="22225" cap="rnd">
              <a:solidFill>
                <a:schemeClr val="accent6"/>
              </a:solidFill>
            </a:ln>
            <a:effectLst>
              <a:glow rad="139700">
                <a:schemeClr val="accent6">
                  <a:satMod val="175000"/>
                  <a:alpha val="14000"/>
                </a:schemeClr>
              </a:glow>
            </a:effectLst>
          </c:spPr>
          <c:marker>
            <c:symbol val="none"/>
          </c:marker>
          <c:val>
            <c:numRef>
              <c:f>'Random Sample_Bruce'!$J$2:$J$100</c:f>
              <c:numCache>
                <c:formatCode>General</c:formatCode>
                <c:ptCount val="99"/>
                <c:pt idx="0">
                  <c:v>110</c:v>
                </c:pt>
                <c:pt idx="1">
                  <c:v>86</c:v>
                </c:pt>
                <c:pt idx="2">
                  <c:v>70</c:v>
                </c:pt>
                <c:pt idx="3">
                  <c:v>44</c:v>
                </c:pt>
                <c:pt idx="4">
                  <c:v>60</c:v>
                </c:pt>
                <c:pt idx="5">
                  <c:v>113</c:v>
                </c:pt>
                <c:pt idx="6">
                  <c:v>47</c:v>
                </c:pt>
                <c:pt idx="7">
                  <c:v>62</c:v>
                </c:pt>
                <c:pt idx="8">
                  <c:v>99</c:v>
                </c:pt>
                <c:pt idx="9">
                  <c:v>72</c:v>
                </c:pt>
                <c:pt idx="10">
                  <c:v>69</c:v>
                </c:pt>
                <c:pt idx="11">
                  <c:v>74</c:v>
                </c:pt>
                <c:pt idx="12">
                  <c:v>90</c:v>
                </c:pt>
                <c:pt idx="13">
                  <c:v>89</c:v>
                </c:pt>
                <c:pt idx="14">
                  <c:v>53</c:v>
                </c:pt>
                <c:pt idx="15">
                  <c:v>52</c:v>
                </c:pt>
                <c:pt idx="16">
                  <c:v>6</c:v>
                </c:pt>
                <c:pt idx="17">
                  <c:v>108</c:v>
                </c:pt>
                <c:pt idx="18">
                  <c:v>78</c:v>
                </c:pt>
                <c:pt idx="19">
                  <c:v>73</c:v>
                </c:pt>
                <c:pt idx="20">
                  <c:v>103</c:v>
                </c:pt>
                <c:pt idx="21">
                  <c:v>48</c:v>
                </c:pt>
                <c:pt idx="22">
                  <c:v>44</c:v>
                </c:pt>
                <c:pt idx="23">
                  <c:v>44</c:v>
                </c:pt>
                <c:pt idx="24">
                  <c:v>59</c:v>
                </c:pt>
                <c:pt idx="25">
                  <c:v>137</c:v>
                </c:pt>
                <c:pt idx="26">
                  <c:v>37</c:v>
                </c:pt>
                <c:pt idx="27">
                  <c:v>163</c:v>
                </c:pt>
                <c:pt idx="28">
                  <c:v>30</c:v>
                </c:pt>
                <c:pt idx="29">
                  <c:v>99</c:v>
                </c:pt>
                <c:pt idx="30">
                  <c:v>33</c:v>
                </c:pt>
                <c:pt idx="31">
                  <c:v>67</c:v>
                </c:pt>
                <c:pt idx="32">
                  <c:v>142</c:v>
                </c:pt>
                <c:pt idx="33">
                  <c:v>122</c:v>
                </c:pt>
                <c:pt idx="34">
                  <c:v>62</c:v>
                </c:pt>
                <c:pt idx="35">
                  <c:v>44</c:v>
                </c:pt>
                <c:pt idx="36">
                  <c:v>113</c:v>
                </c:pt>
                <c:pt idx="37">
                  <c:v>51</c:v>
                </c:pt>
                <c:pt idx="38">
                  <c:v>72</c:v>
                </c:pt>
                <c:pt idx="39">
                  <c:v>83</c:v>
                </c:pt>
                <c:pt idx="40">
                  <c:v>75</c:v>
                </c:pt>
                <c:pt idx="41">
                  <c:v>85</c:v>
                </c:pt>
                <c:pt idx="42">
                  <c:v>51</c:v>
                </c:pt>
                <c:pt idx="43">
                  <c:v>104</c:v>
                </c:pt>
                <c:pt idx="44">
                  <c:v>122</c:v>
                </c:pt>
                <c:pt idx="45">
                  <c:v>38</c:v>
                </c:pt>
                <c:pt idx="46">
                  <c:v>120</c:v>
                </c:pt>
                <c:pt idx="47">
                  <c:v>77</c:v>
                </c:pt>
                <c:pt idx="48">
                  <c:v>86</c:v>
                </c:pt>
                <c:pt idx="49">
                  <c:v>73</c:v>
                </c:pt>
                <c:pt idx="50">
                  <c:v>124</c:v>
                </c:pt>
                <c:pt idx="51">
                  <c:v>122</c:v>
                </c:pt>
                <c:pt idx="52">
                  <c:v>97</c:v>
                </c:pt>
                <c:pt idx="53">
                  <c:v>110</c:v>
                </c:pt>
                <c:pt idx="54">
                  <c:v>76</c:v>
                </c:pt>
                <c:pt idx="55">
                  <c:v>63</c:v>
                </c:pt>
                <c:pt idx="56">
                  <c:v>21</c:v>
                </c:pt>
                <c:pt idx="57">
                  <c:v>129</c:v>
                </c:pt>
                <c:pt idx="58">
                  <c:v>65</c:v>
                </c:pt>
                <c:pt idx="59">
                  <c:v>44</c:v>
                </c:pt>
                <c:pt idx="60">
                  <c:v>33</c:v>
                </c:pt>
                <c:pt idx="61">
                  <c:v>69</c:v>
                </c:pt>
                <c:pt idx="62">
                  <c:v>109</c:v>
                </c:pt>
                <c:pt idx="63">
                  <c:v>90</c:v>
                </c:pt>
                <c:pt idx="64">
                  <c:v>59</c:v>
                </c:pt>
                <c:pt idx="65">
                  <c:v>73</c:v>
                </c:pt>
                <c:pt idx="66">
                  <c:v>60</c:v>
                </c:pt>
                <c:pt idx="67">
                  <c:v>65</c:v>
                </c:pt>
                <c:pt idx="68">
                  <c:v>42</c:v>
                </c:pt>
                <c:pt idx="69">
                  <c:v>97</c:v>
                </c:pt>
                <c:pt idx="70">
                  <c:v>94</c:v>
                </c:pt>
                <c:pt idx="71">
                  <c:v>47</c:v>
                </c:pt>
                <c:pt idx="72">
                  <c:v>162</c:v>
                </c:pt>
                <c:pt idx="73">
                  <c:v>49</c:v>
                </c:pt>
                <c:pt idx="74">
                  <c:v>22</c:v>
                </c:pt>
                <c:pt idx="75">
                  <c:v>93</c:v>
                </c:pt>
                <c:pt idx="76">
                  <c:v>88</c:v>
                </c:pt>
                <c:pt idx="77">
                  <c:v>96</c:v>
                </c:pt>
                <c:pt idx="78">
                  <c:v>115</c:v>
                </c:pt>
                <c:pt idx="79">
                  <c:v>29</c:v>
                </c:pt>
                <c:pt idx="80">
                  <c:v>45</c:v>
                </c:pt>
                <c:pt idx="81">
                  <c:v>57</c:v>
                </c:pt>
                <c:pt idx="82">
                  <c:v>52</c:v>
                </c:pt>
                <c:pt idx="83">
                  <c:v>65</c:v>
                </c:pt>
                <c:pt idx="84">
                  <c:v>56</c:v>
                </c:pt>
                <c:pt idx="85">
                  <c:v>65</c:v>
                </c:pt>
                <c:pt idx="86">
                  <c:v>119</c:v>
                </c:pt>
                <c:pt idx="87">
                  <c:v>85</c:v>
                </c:pt>
                <c:pt idx="88">
                  <c:v>89</c:v>
                </c:pt>
                <c:pt idx="89">
                  <c:v>79</c:v>
                </c:pt>
                <c:pt idx="90">
                  <c:v>69</c:v>
                </c:pt>
                <c:pt idx="91">
                  <c:v>72</c:v>
                </c:pt>
                <c:pt idx="92">
                  <c:v>82</c:v>
                </c:pt>
                <c:pt idx="93">
                  <c:v>53</c:v>
                </c:pt>
                <c:pt idx="94">
                  <c:v>39</c:v>
                </c:pt>
                <c:pt idx="95">
                  <c:v>69</c:v>
                </c:pt>
                <c:pt idx="96">
                  <c:v>71</c:v>
                </c:pt>
                <c:pt idx="97">
                  <c:v>30</c:v>
                </c:pt>
                <c:pt idx="98">
                  <c:v>57</c:v>
                </c:pt>
              </c:numCache>
            </c:numRef>
          </c:val>
          <c:smooth val="0"/>
          <c:extLst>
            <c:ext xmlns:c16="http://schemas.microsoft.com/office/drawing/2014/chart" uri="{C3380CC4-5D6E-409C-BE32-E72D297353CC}">
              <c16:uniqueId val="{00000000-294B-4F89-8FCA-423724B525E0}"/>
            </c:ext>
          </c:extLst>
        </c:ser>
        <c:ser>
          <c:idx val="1"/>
          <c:order val="1"/>
          <c:tx>
            <c:strRef>
              <c:f>'Random Sample_Bruce'!$K$1</c:f>
              <c:strCache>
                <c:ptCount val="1"/>
                <c:pt idx="0">
                  <c:v>Bruce Predicted</c:v>
                </c:pt>
              </c:strCache>
            </c:strRef>
          </c:tx>
          <c:spPr>
            <a:ln w="22225" cap="rnd">
              <a:solidFill>
                <a:schemeClr val="accent5"/>
              </a:solidFill>
            </a:ln>
            <a:effectLst>
              <a:glow rad="139700">
                <a:schemeClr val="accent5">
                  <a:satMod val="175000"/>
                  <a:alpha val="14000"/>
                </a:schemeClr>
              </a:glow>
            </a:effectLst>
          </c:spPr>
          <c:marker>
            <c:symbol val="none"/>
          </c:marker>
          <c:val>
            <c:numRef>
              <c:f>'Random Sample_Bruce'!$K$2:$K$100</c:f>
              <c:numCache>
                <c:formatCode>General</c:formatCode>
                <c:ptCount val="99"/>
                <c:pt idx="0">
                  <c:v>105.70068359375</c:v>
                </c:pt>
                <c:pt idx="1">
                  <c:v>78.120376586914105</c:v>
                </c:pt>
                <c:pt idx="2">
                  <c:v>73.932136535644503</c:v>
                </c:pt>
                <c:pt idx="3">
                  <c:v>50.300540924072301</c:v>
                </c:pt>
                <c:pt idx="4">
                  <c:v>64.132080078125</c:v>
                </c:pt>
                <c:pt idx="5">
                  <c:v>86.622146606445298</c:v>
                </c:pt>
                <c:pt idx="6">
                  <c:v>48.5881958007813</c:v>
                </c:pt>
                <c:pt idx="7">
                  <c:v>76.634552001953097</c:v>
                </c:pt>
                <c:pt idx="8">
                  <c:v>77.809494018554702</c:v>
                </c:pt>
                <c:pt idx="9">
                  <c:v>73.392997741699205</c:v>
                </c:pt>
                <c:pt idx="10">
                  <c:v>73.163970947265597</c:v>
                </c:pt>
                <c:pt idx="11">
                  <c:v>75.087547302246094</c:v>
                </c:pt>
                <c:pt idx="12">
                  <c:v>79.035804748535199</c:v>
                </c:pt>
                <c:pt idx="13">
                  <c:v>78.081268310546903</c:v>
                </c:pt>
                <c:pt idx="14">
                  <c:v>70.107063293457003</c:v>
                </c:pt>
                <c:pt idx="15">
                  <c:v>57.0805053710938</c:v>
                </c:pt>
                <c:pt idx="16">
                  <c:v>48.620655059814503</c:v>
                </c:pt>
                <c:pt idx="17">
                  <c:v>70.498306274414105</c:v>
                </c:pt>
                <c:pt idx="18">
                  <c:v>65.051986694335895</c:v>
                </c:pt>
                <c:pt idx="19">
                  <c:v>55.237590789794901</c:v>
                </c:pt>
                <c:pt idx="20">
                  <c:v>89.140113830566406</c:v>
                </c:pt>
                <c:pt idx="21">
                  <c:v>42.582618713378899</c:v>
                </c:pt>
                <c:pt idx="22">
                  <c:v>64.692565917968807</c:v>
                </c:pt>
                <c:pt idx="23">
                  <c:v>51.8158569335938</c:v>
                </c:pt>
                <c:pt idx="24">
                  <c:v>60.697677612304702</c:v>
                </c:pt>
                <c:pt idx="25">
                  <c:v>102.665084838867</c:v>
                </c:pt>
                <c:pt idx="26">
                  <c:v>57.496288299560497</c:v>
                </c:pt>
                <c:pt idx="27">
                  <c:v>153.108810424805</c:v>
                </c:pt>
                <c:pt idx="28">
                  <c:v>48.147422790527301</c:v>
                </c:pt>
                <c:pt idx="29">
                  <c:v>99.339591979980497</c:v>
                </c:pt>
                <c:pt idx="30">
                  <c:v>44.859672546386697</c:v>
                </c:pt>
                <c:pt idx="31">
                  <c:v>61.860565185546903</c:v>
                </c:pt>
                <c:pt idx="32">
                  <c:v>113.874649047852</c:v>
                </c:pt>
                <c:pt idx="33">
                  <c:v>115.014999389648</c:v>
                </c:pt>
                <c:pt idx="34">
                  <c:v>62.055049896240199</c:v>
                </c:pt>
                <c:pt idx="35">
                  <c:v>38.038482666015597</c:v>
                </c:pt>
                <c:pt idx="36">
                  <c:v>103.56600952148401</c:v>
                </c:pt>
                <c:pt idx="37">
                  <c:v>60.0795288085938</c:v>
                </c:pt>
                <c:pt idx="38">
                  <c:v>90.675231933593807</c:v>
                </c:pt>
                <c:pt idx="39">
                  <c:v>60.864963531494098</c:v>
                </c:pt>
                <c:pt idx="40">
                  <c:v>68.946296691894503</c:v>
                </c:pt>
                <c:pt idx="41">
                  <c:v>85.977447509765597</c:v>
                </c:pt>
                <c:pt idx="42">
                  <c:v>91.122802734375</c:v>
                </c:pt>
                <c:pt idx="43">
                  <c:v>103.98243713378901</c:v>
                </c:pt>
                <c:pt idx="44">
                  <c:v>105.09519958496099</c:v>
                </c:pt>
                <c:pt idx="45">
                  <c:v>64.849090576171903</c:v>
                </c:pt>
                <c:pt idx="46">
                  <c:v>84.633621215820298</c:v>
                </c:pt>
                <c:pt idx="47">
                  <c:v>90.006996154785199</c:v>
                </c:pt>
                <c:pt idx="48">
                  <c:v>109.684280395508</c:v>
                </c:pt>
                <c:pt idx="49">
                  <c:v>67.766426086425795</c:v>
                </c:pt>
                <c:pt idx="50">
                  <c:v>111.554077148438</c:v>
                </c:pt>
                <c:pt idx="51">
                  <c:v>93.164215087890597</c:v>
                </c:pt>
                <c:pt idx="52">
                  <c:v>97.088066101074205</c:v>
                </c:pt>
                <c:pt idx="53">
                  <c:v>112.326774597168</c:v>
                </c:pt>
                <c:pt idx="54">
                  <c:v>81.978126525878906</c:v>
                </c:pt>
                <c:pt idx="55">
                  <c:v>63.929725646972699</c:v>
                </c:pt>
                <c:pt idx="56">
                  <c:v>41.201938629150398</c:v>
                </c:pt>
                <c:pt idx="57">
                  <c:v>55.288604736328097</c:v>
                </c:pt>
                <c:pt idx="58">
                  <c:v>61.6496772766113</c:v>
                </c:pt>
                <c:pt idx="59">
                  <c:v>61.298175811767599</c:v>
                </c:pt>
                <c:pt idx="60">
                  <c:v>38.793308258056598</c:v>
                </c:pt>
                <c:pt idx="61">
                  <c:v>77.673484802246094</c:v>
                </c:pt>
                <c:pt idx="62">
                  <c:v>95.1829833984375</c:v>
                </c:pt>
                <c:pt idx="63">
                  <c:v>64.218635559082003</c:v>
                </c:pt>
                <c:pt idx="64">
                  <c:v>65.815002441406307</c:v>
                </c:pt>
                <c:pt idx="65">
                  <c:v>81.092613220214801</c:v>
                </c:pt>
                <c:pt idx="66">
                  <c:v>65.390129089355497</c:v>
                </c:pt>
                <c:pt idx="67">
                  <c:v>57.368614196777301</c:v>
                </c:pt>
                <c:pt idx="68">
                  <c:v>44.483860015869098</c:v>
                </c:pt>
                <c:pt idx="69">
                  <c:v>90.19775390625</c:v>
                </c:pt>
                <c:pt idx="70">
                  <c:v>95.218605041503906</c:v>
                </c:pt>
                <c:pt idx="71">
                  <c:v>68.1572265625</c:v>
                </c:pt>
                <c:pt idx="72">
                  <c:v>186.53189086914099</c:v>
                </c:pt>
                <c:pt idx="73">
                  <c:v>46.448429107666001</c:v>
                </c:pt>
                <c:pt idx="74">
                  <c:v>47.376380920410199</c:v>
                </c:pt>
                <c:pt idx="75">
                  <c:v>60.727943420410199</c:v>
                </c:pt>
                <c:pt idx="76">
                  <c:v>100.97614288330099</c:v>
                </c:pt>
                <c:pt idx="77">
                  <c:v>111.61595153808599</c:v>
                </c:pt>
                <c:pt idx="78">
                  <c:v>119.346649169922</c:v>
                </c:pt>
                <c:pt idx="79">
                  <c:v>54.916748046875</c:v>
                </c:pt>
                <c:pt idx="80">
                  <c:v>61.217105865478501</c:v>
                </c:pt>
                <c:pt idx="81">
                  <c:v>75.790695190429702</c:v>
                </c:pt>
                <c:pt idx="82">
                  <c:v>60.142105102539098</c:v>
                </c:pt>
                <c:pt idx="83">
                  <c:v>89.176139831542997</c:v>
                </c:pt>
                <c:pt idx="84">
                  <c:v>57.316539764404297</c:v>
                </c:pt>
                <c:pt idx="85">
                  <c:v>68.159126281738295</c:v>
                </c:pt>
                <c:pt idx="86">
                  <c:v>72.212776184082003</c:v>
                </c:pt>
                <c:pt idx="87">
                  <c:v>86.658477783203097</c:v>
                </c:pt>
                <c:pt idx="88">
                  <c:v>96.634239196777301</c:v>
                </c:pt>
                <c:pt idx="89">
                  <c:v>99.418884277343807</c:v>
                </c:pt>
                <c:pt idx="90">
                  <c:v>79.4505615234375</c:v>
                </c:pt>
                <c:pt idx="91">
                  <c:v>79.792243957519503</c:v>
                </c:pt>
                <c:pt idx="92">
                  <c:v>61.198230743408203</c:v>
                </c:pt>
                <c:pt idx="93">
                  <c:v>66.661163330078097</c:v>
                </c:pt>
                <c:pt idx="94">
                  <c:v>62.869216918945298</c:v>
                </c:pt>
                <c:pt idx="95">
                  <c:v>89.660888671875</c:v>
                </c:pt>
                <c:pt idx="96">
                  <c:v>70.116882324218807</c:v>
                </c:pt>
                <c:pt idx="97">
                  <c:v>57.500232696533203</c:v>
                </c:pt>
                <c:pt idx="98">
                  <c:v>51.723457336425803</c:v>
                </c:pt>
              </c:numCache>
            </c:numRef>
          </c:val>
          <c:smooth val="0"/>
          <c:extLst>
            <c:ext xmlns:c16="http://schemas.microsoft.com/office/drawing/2014/chart" uri="{C3380CC4-5D6E-409C-BE32-E72D297353CC}">
              <c16:uniqueId val="{00000001-294B-4F89-8FCA-423724B525E0}"/>
            </c:ext>
          </c:extLst>
        </c:ser>
        <c:ser>
          <c:idx val="2"/>
          <c:order val="2"/>
          <c:tx>
            <c:strRef>
              <c:f>'Random Sample_Ott'!$J$1</c:f>
              <c:strCache>
                <c:ptCount val="1"/>
                <c:pt idx="0">
                  <c:v>Ottawa Demand</c:v>
                </c:pt>
              </c:strCache>
            </c:strRef>
          </c:tx>
          <c:spPr>
            <a:ln w="22225" cap="rnd">
              <a:solidFill>
                <a:schemeClr val="accent4"/>
              </a:solidFill>
            </a:ln>
            <a:effectLst>
              <a:glow rad="139700">
                <a:schemeClr val="accent4">
                  <a:satMod val="175000"/>
                  <a:alpha val="14000"/>
                </a:schemeClr>
              </a:glow>
            </a:effectLst>
          </c:spPr>
          <c:marker>
            <c:symbol val="none"/>
          </c:marker>
          <c:val>
            <c:numRef>
              <c:f>'Random Sample_Ott'!$J$2:$J$100</c:f>
              <c:numCache>
                <c:formatCode>General</c:formatCode>
                <c:ptCount val="99"/>
                <c:pt idx="0">
                  <c:v>790</c:v>
                </c:pt>
                <c:pt idx="1">
                  <c:v>919</c:v>
                </c:pt>
                <c:pt idx="2">
                  <c:v>1037</c:v>
                </c:pt>
                <c:pt idx="3">
                  <c:v>772</c:v>
                </c:pt>
                <c:pt idx="4">
                  <c:v>774</c:v>
                </c:pt>
                <c:pt idx="5">
                  <c:v>741</c:v>
                </c:pt>
                <c:pt idx="6">
                  <c:v>638</c:v>
                </c:pt>
                <c:pt idx="7">
                  <c:v>905</c:v>
                </c:pt>
                <c:pt idx="8">
                  <c:v>845</c:v>
                </c:pt>
                <c:pt idx="9">
                  <c:v>703</c:v>
                </c:pt>
                <c:pt idx="10">
                  <c:v>1255</c:v>
                </c:pt>
                <c:pt idx="11">
                  <c:v>921</c:v>
                </c:pt>
                <c:pt idx="12">
                  <c:v>756</c:v>
                </c:pt>
                <c:pt idx="13">
                  <c:v>873</c:v>
                </c:pt>
                <c:pt idx="14">
                  <c:v>828</c:v>
                </c:pt>
                <c:pt idx="15">
                  <c:v>956</c:v>
                </c:pt>
                <c:pt idx="16">
                  <c:v>619</c:v>
                </c:pt>
                <c:pt idx="17">
                  <c:v>837</c:v>
                </c:pt>
                <c:pt idx="18">
                  <c:v>809</c:v>
                </c:pt>
                <c:pt idx="19">
                  <c:v>736</c:v>
                </c:pt>
                <c:pt idx="20">
                  <c:v>1021</c:v>
                </c:pt>
                <c:pt idx="21">
                  <c:v>692</c:v>
                </c:pt>
                <c:pt idx="22">
                  <c:v>954</c:v>
                </c:pt>
                <c:pt idx="23">
                  <c:v>416</c:v>
                </c:pt>
                <c:pt idx="24">
                  <c:v>745</c:v>
                </c:pt>
                <c:pt idx="25">
                  <c:v>1112</c:v>
                </c:pt>
                <c:pt idx="26">
                  <c:v>1013</c:v>
                </c:pt>
                <c:pt idx="27">
                  <c:v>1441</c:v>
                </c:pt>
                <c:pt idx="28">
                  <c:v>773</c:v>
                </c:pt>
                <c:pt idx="29">
                  <c:v>1148</c:v>
                </c:pt>
                <c:pt idx="30">
                  <c:v>1089</c:v>
                </c:pt>
                <c:pt idx="31">
                  <c:v>791</c:v>
                </c:pt>
                <c:pt idx="32">
                  <c:v>1084</c:v>
                </c:pt>
                <c:pt idx="33">
                  <c:v>806</c:v>
                </c:pt>
                <c:pt idx="34">
                  <c:v>972</c:v>
                </c:pt>
                <c:pt idx="35">
                  <c:v>472</c:v>
                </c:pt>
                <c:pt idx="36">
                  <c:v>931</c:v>
                </c:pt>
                <c:pt idx="37">
                  <c:v>991</c:v>
                </c:pt>
                <c:pt idx="38">
                  <c:v>761</c:v>
                </c:pt>
                <c:pt idx="39">
                  <c:v>944</c:v>
                </c:pt>
                <c:pt idx="40">
                  <c:v>812</c:v>
                </c:pt>
                <c:pt idx="41">
                  <c:v>1099</c:v>
                </c:pt>
                <c:pt idx="42">
                  <c:v>1208</c:v>
                </c:pt>
                <c:pt idx="43">
                  <c:v>1202</c:v>
                </c:pt>
                <c:pt idx="44">
                  <c:v>903</c:v>
                </c:pt>
                <c:pt idx="45">
                  <c:v>702</c:v>
                </c:pt>
                <c:pt idx="46">
                  <c:v>1188</c:v>
                </c:pt>
                <c:pt idx="47">
                  <c:v>773</c:v>
                </c:pt>
                <c:pt idx="48">
                  <c:v>1201</c:v>
                </c:pt>
                <c:pt idx="49">
                  <c:v>785</c:v>
                </c:pt>
                <c:pt idx="50">
                  <c:v>1096</c:v>
                </c:pt>
                <c:pt idx="51">
                  <c:v>847</c:v>
                </c:pt>
                <c:pt idx="52">
                  <c:v>1158</c:v>
                </c:pt>
                <c:pt idx="53">
                  <c:v>1082</c:v>
                </c:pt>
                <c:pt idx="54">
                  <c:v>801</c:v>
                </c:pt>
                <c:pt idx="55">
                  <c:v>1048</c:v>
                </c:pt>
                <c:pt idx="56">
                  <c:v>658</c:v>
                </c:pt>
                <c:pt idx="57">
                  <c:v>660</c:v>
                </c:pt>
                <c:pt idx="58">
                  <c:v>873</c:v>
                </c:pt>
                <c:pt idx="59">
                  <c:v>946</c:v>
                </c:pt>
                <c:pt idx="60">
                  <c:v>879</c:v>
                </c:pt>
                <c:pt idx="61">
                  <c:v>1590</c:v>
                </c:pt>
                <c:pt idx="62">
                  <c:v>1068</c:v>
                </c:pt>
                <c:pt idx="63">
                  <c:v>809</c:v>
                </c:pt>
                <c:pt idx="64">
                  <c:v>815</c:v>
                </c:pt>
                <c:pt idx="65">
                  <c:v>1105</c:v>
                </c:pt>
                <c:pt idx="66">
                  <c:v>804</c:v>
                </c:pt>
                <c:pt idx="67">
                  <c:v>977</c:v>
                </c:pt>
                <c:pt idx="68">
                  <c:v>1195</c:v>
                </c:pt>
                <c:pt idx="69">
                  <c:v>981</c:v>
                </c:pt>
                <c:pt idx="70">
                  <c:v>1264</c:v>
                </c:pt>
                <c:pt idx="71">
                  <c:v>757</c:v>
                </c:pt>
                <c:pt idx="72">
                  <c:v>860</c:v>
                </c:pt>
                <c:pt idx="73">
                  <c:v>1084</c:v>
                </c:pt>
                <c:pt idx="74">
                  <c:v>821</c:v>
                </c:pt>
                <c:pt idx="75">
                  <c:v>507</c:v>
                </c:pt>
                <c:pt idx="76">
                  <c:v>1179</c:v>
                </c:pt>
                <c:pt idx="77">
                  <c:v>1075</c:v>
                </c:pt>
                <c:pt idx="78">
                  <c:v>917</c:v>
                </c:pt>
                <c:pt idx="79">
                  <c:v>983</c:v>
                </c:pt>
                <c:pt idx="80">
                  <c:v>690</c:v>
                </c:pt>
                <c:pt idx="81">
                  <c:v>983</c:v>
                </c:pt>
                <c:pt idx="82">
                  <c:v>932</c:v>
                </c:pt>
                <c:pt idx="83">
                  <c:v>1029</c:v>
                </c:pt>
                <c:pt idx="84">
                  <c:v>945</c:v>
                </c:pt>
                <c:pt idx="85">
                  <c:v>1069</c:v>
                </c:pt>
                <c:pt idx="86">
                  <c:v>1162</c:v>
                </c:pt>
                <c:pt idx="87">
                  <c:v>733</c:v>
                </c:pt>
                <c:pt idx="88">
                  <c:v>1135</c:v>
                </c:pt>
                <c:pt idx="89">
                  <c:v>1095</c:v>
                </c:pt>
                <c:pt idx="90">
                  <c:v>1510</c:v>
                </c:pt>
                <c:pt idx="91">
                  <c:v>843</c:v>
                </c:pt>
                <c:pt idx="92">
                  <c:v>535</c:v>
                </c:pt>
                <c:pt idx="93">
                  <c:v>901</c:v>
                </c:pt>
                <c:pt idx="94">
                  <c:v>980</c:v>
                </c:pt>
                <c:pt idx="95">
                  <c:v>860</c:v>
                </c:pt>
                <c:pt idx="96">
                  <c:v>1096</c:v>
                </c:pt>
                <c:pt idx="97">
                  <c:v>848</c:v>
                </c:pt>
                <c:pt idx="98">
                  <c:v>605</c:v>
                </c:pt>
              </c:numCache>
            </c:numRef>
          </c:val>
          <c:smooth val="0"/>
          <c:extLst>
            <c:ext xmlns:c16="http://schemas.microsoft.com/office/drawing/2014/chart" uri="{C3380CC4-5D6E-409C-BE32-E72D297353CC}">
              <c16:uniqueId val="{00000002-294B-4F89-8FCA-423724B525E0}"/>
            </c:ext>
          </c:extLst>
        </c:ser>
        <c:ser>
          <c:idx val="3"/>
          <c:order val="3"/>
          <c:tx>
            <c:strRef>
              <c:f>'Random Sample_Ott'!$K$1</c:f>
              <c:strCache>
                <c:ptCount val="1"/>
                <c:pt idx="0">
                  <c:v>Ottawa Predicted</c:v>
                </c:pt>
              </c:strCache>
            </c:strRef>
          </c:tx>
          <c:spPr>
            <a:ln w="22225" cap="rnd">
              <a:solidFill>
                <a:schemeClr val="accent6">
                  <a:lumMod val="60000"/>
                </a:schemeClr>
              </a:solidFill>
            </a:ln>
            <a:effectLst>
              <a:glow rad="139700">
                <a:schemeClr val="accent6">
                  <a:lumMod val="60000"/>
                  <a:satMod val="175000"/>
                  <a:alpha val="14000"/>
                </a:schemeClr>
              </a:glow>
            </a:effectLst>
          </c:spPr>
          <c:marker>
            <c:symbol val="none"/>
          </c:marker>
          <c:val>
            <c:numRef>
              <c:f>'Random Sample_Ott'!$K$2:$K$100</c:f>
              <c:numCache>
                <c:formatCode>General</c:formatCode>
                <c:ptCount val="99"/>
                <c:pt idx="0">
                  <c:v>856.03723144531295</c:v>
                </c:pt>
                <c:pt idx="1">
                  <c:v>983.47515869140602</c:v>
                </c:pt>
                <c:pt idx="2">
                  <c:v>884.361572265625</c:v>
                </c:pt>
                <c:pt idx="3">
                  <c:v>865.49188232421898</c:v>
                </c:pt>
                <c:pt idx="4">
                  <c:v>911.997314453125</c:v>
                </c:pt>
                <c:pt idx="5">
                  <c:v>826.36901855468795</c:v>
                </c:pt>
                <c:pt idx="6">
                  <c:v>642.19775390625</c:v>
                </c:pt>
                <c:pt idx="7">
                  <c:v>868.58044433593795</c:v>
                </c:pt>
                <c:pt idx="8">
                  <c:v>918.92956542968795</c:v>
                </c:pt>
                <c:pt idx="9">
                  <c:v>707.744140625</c:v>
                </c:pt>
                <c:pt idx="10">
                  <c:v>1125.53186035156</c:v>
                </c:pt>
                <c:pt idx="11">
                  <c:v>848.14318847656295</c:v>
                </c:pt>
                <c:pt idx="12">
                  <c:v>743.73687744140602</c:v>
                </c:pt>
                <c:pt idx="13">
                  <c:v>902.67535400390602</c:v>
                </c:pt>
                <c:pt idx="14">
                  <c:v>811.55212402343795</c:v>
                </c:pt>
                <c:pt idx="15">
                  <c:v>911.283447265625</c:v>
                </c:pt>
                <c:pt idx="16">
                  <c:v>648.06158447265602</c:v>
                </c:pt>
                <c:pt idx="17">
                  <c:v>939.38470458984398</c:v>
                </c:pt>
                <c:pt idx="18">
                  <c:v>834.31341552734398</c:v>
                </c:pt>
                <c:pt idx="19">
                  <c:v>796.36920166015602</c:v>
                </c:pt>
                <c:pt idx="20">
                  <c:v>1069.27404785156</c:v>
                </c:pt>
                <c:pt idx="21">
                  <c:v>719.12261962890602</c:v>
                </c:pt>
                <c:pt idx="22">
                  <c:v>878.34429931640602</c:v>
                </c:pt>
                <c:pt idx="23">
                  <c:v>535.475830078125</c:v>
                </c:pt>
                <c:pt idx="24">
                  <c:v>974.03186035156295</c:v>
                </c:pt>
                <c:pt idx="25">
                  <c:v>995.555419921875</c:v>
                </c:pt>
                <c:pt idx="26">
                  <c:v>941.99890136718795</c:v>
                </c:pt>
                <c:pt idx="27">
                  <c:v>1353.55224609375</c:v>
                </c:pt>
                <c:pt idx="28">
                  <c:v>743.765380859375</c:v>
                </c:pt>
                <c:pt idx="29">
                  <c:v>1180.6865234375</c:v>
                </c:pt>
                <c:pt idx="30">
                  <c:v>973.65185546875</c:v>
                </c:pt>
                <c:pt idx="31">
                  <c:v>791.90325927734398</c:v>
                </c:pt>
                <c:pt idx="32">
                  <c:v>1147.67639160156</c:v>
                </c:pt>
                <c:pt idx="33">
                  <c:v>845.79888916015602</c:v>
                </c:pt>
                <c:pt idx="34">
                  <c:v>902.65704345703102</c:v>
                </c:pt>
                <c:pt idx="35">
                  <c:v>537.39904785156295</c:v>
                </c:pt>
                <c:pt idx="36">
                  <c:v>959.472900390625</c:v>
                </c:pt>
                <c:pt idx="37">
                  <c:v>986.26916503906295</c:v>
                </c:pt>
                <c:pt idx="38">
                  <c:v>791.19030761718795</c:v>
                </c:pt>
                <c:pt idx="39">
                  <c:v>857.42224121093795</c:v>
                </c:pt>
                <c:pt idx="40">
                  <c:v>878.84948730468795</c:v>
                </c:pt>
                <c:pt idx="41">
                  <c:v>1055.07604980469</c:v>
                </c:pt>
                <c:pt idx="42">
                  <c:v>1123.65881347656</c:v>
                </c:pt>
                <c:pt idx="43">
                  <c:v>1126.00476074219</c:v>
                </c:pt>
                <c:pt idx="44">
                  <c:v>917.64343261718795</c:v>
                </c:pt>
                <c:pt idx="45">
                  <c:v>665.07702636718795</c:v>
                </c:pt>
                <c:pt idx="46">
                  <c:v>1205.11694335938</c:v>
                </c:pt>
                <c:pt idx="47">
                  <c:v>675.53405761718795</c:v>
                </c:pt>
                <c:pt idx="48">
                  <c:v>1168.85595703125</c:v>
                </c:pt>
                <c:pt idx="49">
                  <c:v>797.1806640625</c:v>
                </c:pt>
                <c:pt idx="50">
                  <c:v>1087.18017578125</c:v>
                </c:pt>
                <c:pt idx="51">
                  <c:v>750.48986816406295</c:v>
                </c:pt>
                <c:pt idx="52">
                  <c:v>1122.4501953125</c:v>
                </c:pt>
                <c:pt idx="53">
                  <c:v>1067.03405761719</c:v>
                </c:pt>
                <c:pt idx="54">
                  <c:v>843.11724853515602</c:v>
                </c:pt>
                <c:pt idx="55">
                  <c:v>1003.57147216797</c:v>
                </c:pt>
                <c:pt idx="56">
                  <c:v>817.62097167968795</c:v>
                </c:pt>
                <c:pt idx="57">
                  <c:v>662.61773681640602</c:v>
                </c:pt>
                <c:pt idx="58">
                  <c:v>889.23034667968795</c:v>
                </c:pt>
                <c:pt idx="59">
                  <c:v>876.66009521484398</c:v>
                </c:pt>
                <c:pt idx="60">
                  <c:v>879.44769287109398</c:v>
                </c:pt>
                <c:pt idx="61">
                  <c:v>1431.99987792969</c:v>
                </c:pt>
                <c:pt idx="62">
                  <c:v>1092.18798828125</c:v>
                </c:pt>
                <c:pt idx="63">
                  <c:v>772.21136474609398</c:v>
                </c:pt>
                <c:pt idx="64">
                  <c:v>835.63787841796898</c:v>
                </c:pt>
                <c:pt idx="65">
                  <c:v>1099.88317871094</c:v>
                </c:pt>
                <c:pt idx="66">
                  <c:v>774.90490722656295</c:v>
                </c:pt>
                <c:pt idx="67">
                  <c:v>1088.09533691406</c:v>
                </c:pt>
                <c:pt idx="68">
                  <c:v>839.20318603515602</c:v>
                </c:pt>
                <c:pt idx="69">
                  <c:v>1002.91180419922</c:v>
                </c:pt>
                <c:pt idx="70">
                  <c:v>1269.93139648438</c:v>
                </c:pt>
                <c:pt idx="71">
                  <c:v>770.64483642578102</c:v>
                </c:pt>
                <c:pt idx="72">
                  <c:v>966.32073974609398</c:v>
                </c:pt>
                <c:pt idx="73">
                  <c:v>1135.85400390625</c:v>
                </c:pt>
                <c:pt idx="74">
                  <c:v>780.20513916015602</c:v>
                </c:pt>
                <c:pt idx="75">
                  <c:v>560.73101806640602</c:v>
                </c:pt>
                <c:pt idx="76">
                  <c:v>1143.22875976563</c:v>
                </c:pt>
                <c:pt idx="77">
                  <c:v>1044.15344238281</c:v>
                </c:pt>
                <c:pt idx="78">
                  <c:v>1189.9970703125</c:v>
                </c:pt>
                <c:pt idx="79">
                  <c:v>860.07525634765602</c:v>
                </c:pt>
                <c:pt idx="80">
                  <c:v>601.75573730468795</c:v>
                </c:pt>
                <c:pt idx="81">
                  <c:v>950.25567626953102</c:v>
                </c:pt>
                <c:pt idx="82">
                  <c:v>847.4970703125</c:v>
                </c:pt>
                <c:pt idx="83">
                  <c:v>1043.06237792969</c:v>
                </c:pt>
                <c:pt idx="84">
                  <c:v>963.51898193359398</c:v>
                </c:pt>
                <c:pt idx="85">
                  <c:v>1032.29064941406</c:v>
                </c:pt>
                <c:pt idx="86">
                  <c:v>1222.91796875</c:v>
                </c:pt>
                <c:pt idx="87">
                  <c:v>727.89276123046898</c:v>
                </c:pt>
                <c:pt idx="88">
                  <c:v>1078.10974121094</c:v>
                </c:pt>
                <c:pt idx="89">
                  <c:v>1166.75598144531</c:v>
                </c:pt>
                <c:pt idx="90">
                  <c:v>1362.927734375</c:v>
                </c:pt>
                <c:pt idx="91">
                  <c:v>983.29260253906295</c:v>
                </c:pt>
                <c:pt idx="92">
                  <c:v>575.67559814453102</c:v>
                </c:pt>
                <c:pt idx="93">
                  <c:v>950.69024658203102</c:v>
                </c:pt>
                <c:pt idx="94">
                  <c:v>860.96228027343795</c:v>
                </c:pt>
                <c:pt idx="95">
                  <c:v>982.34552001953102</c:v>
                </c:pt>
                <c:pt idx="96">
                  <c:v>989.04852294921898</c:v>
                </c:pt>
                <c:pt idx="97">
                  <c:v>864.06170654296898</c:v>
                </c:pt>
                <c:pt idx="98">
                  <c:v>594.14196777343795</c:v>
                </c:pt>
              </c:numCache>
            </c:numRef>
          </c:val>
          <c:smooth val="0"/>
          <c:extLst>
            <c:ext xmlns:c16="http://schemas.microsoft.com/office/drawing/2014/chart" uri="{C3380CC4-5D6E-409C-BE32-E72D297353CC}">
              <c16:uniqueId val="{00000003-294B-4F89-8FCA-423724B525E0}"/>
            </c:ext>
          </c:extLst>
        </c:ser>
        <c:ser>
          <c:idx val="4"/>
          <c:order val="4"/>
          <c:tx>
            <c:strRef>
              <c:f>'Random Sample_Tor'!$J$1</c:f>
              <c:strCache>
                <c:ptCount val="1"/>
                <c:pt idx="0">
                  <c:v>Toronto Demand</c:v>
                </c:pt>
              </c:strCache>
            </c:strRef>
          </c:tx>
          <c:spPr>
            <a:ln w="22225" cap="rnd">
              <a:solidFill>
                <a:schemeClr val="accent5">
                  <a:lumMod val="60000"/>
                </a:schemeClr>
              </a:solidFill>
            </a:ln>
            <a:effectLst>
              <a:glow rad="139700">
                <a:schemeClr val="accent5">
                  <a:lumMod val="60000"/>
                  <a:satMod val="175000"/>
                  <a:alpha val="14000"/>
                </a:schemeClr>
              </a:glow>
            </a:effectLst>
          </c:spPr>
          <c:marker>
            <c:symbol val="none"/>
          </c:marker>
          <c:val>
            <c:numRef>
              <c:f>'Random Sample_Tor'!$J$2:$J$100</c:f>
              <c:numCache>
                <c:formatCode>General</c:formatCode>
                <c:ptCount val="99"/>
                <c:pt idx="0">
                  <c:v>6006</c:v>
                </c:pt>
                <c:pt idx="1">
                  <c:v>4306</c:v>
                </c:pt>
                <c:pt idx="2">
                  <c:v>7694</c:v>
                </c:pt>
                <c:pt idx="3">
                  <c:v>6675</c:v>
                </c:pt>
                <c:pt idx="4">
                  <c:v>5735</c:v>
                </c:pt>
                <c:pt idx="5">
                  <c:v>4548</c:v>
                </c:pt>
                <c:pt idx="6">
                  <c:v>5952</c:v>
                </c:pt>
                <c:pt idx="7">
                  <c:v>4404</c:v>
                </c:pt>
                <c:pt idx="8">
                  <c:v>6028</c:v>
                </c:pt>
                <c:pt idx="9">
                  <c:v>6147</c:v>
                </c:pt>
                <c:pt idx="10">
                  <c:v>4334</c:v>
                </c:pt>
                <c:pt idx="11">
                  <c:v>5948</c:v>
                </c:pt>
                <c:pt idx="12">
                  <c:v>6310</c:v>
                </c:pt>
                <c:pt idx="13">
                  <c:v>4512</c:v>
                </c:pt>
                <c:pt idx="14">
                  <c:v>5377</c:v>
                </c:pt>
                <c:pt idx="15">
                  <c:v>6140</c:v>
                </c:pt>
                <c:pt idx="16">
                  <c:v>5252</c:v>
                </c:pt>
                <c:pt idx="17">
                  <c:v>6025</c:v>
                </c:pt>
                <c:pt idx="18">
                  <c:v>6598</c:v>
                </c:pt>
                <c:pt idx="19">
                  <c:v>5505</c:v>
                </c:pt>
                <c:pt idx="20">
                  <c:v>5305</c:v>
                </c:pt>
                <c:pt idx="21">
                  <c:v>6323</c:v>
                </c:pt>
                <c:pt idx="22">
                  <c:v>4503</c:v>
                </c:pt>
                <c:pt idx="23">
                  <c:v>5760</c:v>
                </c:pt>
                <c:pt idx="24">
                  <c:v>8705</c:v>
                </c:pt>
                <c:pt idx="25">
                  <c:v>4721</c:v>
                </c:pt>
                <c:pt idx="26">
                  <c:v>5191</c:v>
                </c:pt>
                <c:pt idx="27">
                  <c:v>5117</c:v>
                </c:pt>
                <c:pt idx="28">
                  <c:v>7468</c:v>
                </c:pt>
                <c:pt idx="29">
                  <c:v>4706</c:v>
                </c:pt>
                <c:pt idx="30">
                  <c:v>5562</c:v>
                </c:pt>
                <c:pt idx="31">
                  <c:v>4559</c:v>
                </c:pt>
                <c:pt idx="32">
                  <c:v>7931</c:v>
                </c:pt>
                <c:pt idx="33">
                  <c:v>5761</c:v>
                </c:pt>
                <c:pt idx="34">
                  <c:v>6097</c:v>
                </c:pt>
                <c:pt idx="35">
                  <c:v>5144</c:v>
                </c:pt>
                <c:pt idx="36">
                  <c:v>5328</c:v>
                </c:pt>
                <c:pt idx="37">
                  <c:v>7425</c:v>
                </c:pt>
                <c:pt idx="38">
                  <c:v>6596</c:v>
                </c:pt>
                <c:pt idx="39">
                  <c:v>6572</c:v>
                </c:pt>
                <c:pt idx="40">
                  <c:v>6918</c:v>
                </c:pt>
                <c:pt idx="41">
                  <c:v>4058</c:v>
                </c:pt>
                <c:pt idx="42">
                  <c:v>5468</c:v>
                </c:pt>
                <c:pt idx="43">
                  <c:v>7069</c:v>
                </c:pt>
                <c:pt idx="44">
                  <c:v>5680</c:v>
                </c:pt>
                <c:pt idx="45">
                  <c:v>6880</c:v>
                </c:pt>
                <c:pt idx="46">
                  <c:v>6548</c:v>
                </c:pt>
                <c:pt idx="47">
                  <c:v>4916</c:v>
                </c:pt>
                <c:pt idx="48">
                  <c:v>8145</c:v>
                </c:pt>
                <c:pt idx="49">
                  <c:v>6427</c:v>
                </c:pt>
                <c:pt idx="50">
                  <c:v>5992</c:v>
                </c:pt>
                <c:pt idx="51">
                  <c:v>5597</c:v>
                </c:pt>
                <c:pt idx="52">
                  <c:v>6188</c:v>
                </c:pt>
                <c:pt idx="53">
                  <c:v>6072</c:v>
                </c:pt>
                <c:pt idx="54">
                  <c:v>4013</c:v>
                </c:pt>
                <c:pt idx="55">
                  <c:v>7320</c:v>
                </c:pt>
                <c:pt idx="56">
                  <c:v>6459</c:v>
                </c:pt>
                <c:pt idx="57">
                  <c:v>5255</c:v>
                </c:pt>
                <c:pt idx="58">
                  <c:v>6143</c:v>
                </c:pt>
                <c:pt idx="59">
                  <c:v>4918</c:v>
                </c:pt>
                <c:pt idx="60">
                  <c:v>4849</c:v>
                </c:pt>
                <c:pt idx="61">
                  <c:v>6138</c:v>
                </c:pt>
                <c:pt idx="62">
                  <c:v>5895</c:v>
                </c:pt>
                <c:pt idx="63">
                  <c:v>4951</c:v>
                </c:pt>
                <c:pt idx="64">
                  <c:v>5633</c:v>
                </c:pt>
                <c:pt idx="65">
                  <c:v>6150</c:v>
                </c:pt>
                <c:pt idx="66">
                  <c:v>5136</c:v>
                </c:pt>
                <c:pt idx="67">
                  <c:v>4495</c:v>
                </c:pt>
                <c:pt idx="68">
                  <c:v>5029</c:v>
                </c:pt>
                <c:pt idx="69">
                  <c:v>4520</c:v>
                </c:pt>
                <c:pt idx="70">
                  <c:v>6085</c:v>
                </c:pt>
                <c:pt idx="71">
                  <c:v>5039</c:v>
                </c:pt>
                <c:pt idx="72">
                  <c:v>6573</c:v>
                </c:pt>
                <c:pt idx="73">
                  <c:v>4627</c:v>
                </c:pt>
                <c:pt idx="74">
                  <c:v>6654</c:v>
                </c:pt>
                <c:pt idx="75">
                  <c:v>4276</c:v>
                </c:pt>
                <c:pt idx="76">
                  <c:v>8007</c:v>
                </c:pt>
                <c:pt idx="77">
                  <c:v>5602</c:v>
                </c:pt>
                <c:pt idx="78">
                  <c:v>5098</c:v>
                </c:pt>
                <c:pt idx="79">
                  <c:v>4727</c:v>
                </c:pt>
                <c:pt idx="80">
                  <c:v>5872</c:v>
                </c:pt>
                <c:pt idx="81">
                  <c:v>6312</c:v>
                </c:pt>
                <c:pt idx="82">
                  <c:v>4846</c:v>
                </c:pt>
                <c:pt idx="83">
                  <c:v>4994</c:v>
                </c:pt>
                <c:pt idx="84">
                  <c:v>4147</c:v>
                </c:pt>
                <c:pt idx="85">
                  <c:v>4451</c:v>
                </c:pt>
                <c:pt idx="86">
                  <c:v>4707</c:v>
                </c:pt>
                <c:pt idx="87">
                  <c:v>5951</c:v>
                </c:pt>
                <c:pt idx="88">
                  <c:v>6374</c:v>
                </c:pt>
                <c:pt idx="89">
                  <c:v>6194</c:v>
                </c:pt>
                <c:pt idx="90">
                  <c:v>5691</c:v>
                </c:pt>
                <c:pt idx="91">
                  <c:v>4806</c:v>
                </c:pt>
                <c:pt idx="92">
                  <c:v>6098</c:v>
                </c:pt>
                <c:pt idx="93">
                  <c:v>7649</c:v>
                </c:pt>
                <c:pt idx="94">
                  <c:v>5554</c:v>
                </c:pt>
                <c:pt idx="95">
                  <c:v>4168</c:v>
                </c:pt>
                <c:pt idx="96">
                  <c:v>7750</c:v>
                </c:pt>
                <c:pt idx="97">
                  <c:v>5217</c:v>
                </c:pt>
                <c:pt idx="98">
                  <c:v>5272</c:v>
                </c:pt>
              </c:numCache>
            </c:numRef>
          </c:val>
          <c:smooth val="0"/>
          <c:extLst>
            <c:ext xmlns:c16="http://schemas.microsoft.com/office/drawing/2014/chart" uri="{C3380CC4-5D6E-409C-BE32-E72D297353CC}">
              <c16:uniqueId val="{00000004-294B-4F89-8FCA-423724B525E0}"/>
            </c:ext>
          </c:extLst>
        </c:ser>
        <c:ser>
          <c:idx val="5"/>
          <c:order val="5"/>
          <c:tx>
            <c:strRef>
              <c:f>'Random Sample_Tor'!$K$1</c:f>
              <c:strCache>
                <c:ptCount val="1"/>
                <c:pt idx="0">
                  <c:v>Toronto Predicted</c:v>
                </c:pt>
              </c:strCache>
            </c:strRef>
          </c:tx>
          <c:spPr>
            <a:ln w="22225" cap="rnd">
              <a:solidFill>
                <a:schemeClr val="accent4">
                  <a:lumMod val="60000"/>
                </a:schemeClr>
              </a:solidFill>
            </a:ln>
            <a:effectLst>
              <a:glow rad="139700">
                <a:schemeClr val="accent4">
                  <a:lumMod val="60000"/>
                  <a:satMod val="175000"/>
                  <a:alpha val="14000"/>
                </a:schemeClr>
              </a:glow>
            </a:effectLst>
          </c:spPr>
          <c:marker>
            <c:symbol val="none"/>
          </c:marker>
          <c:val>
            <c:numRef>
              <c:f>'Random Sample_Tor'!$K$2:$K$100</c:f>
              <c:numCache>
                <c:formatCode>General</c:formatCode>
                <c:ptCount val="99"/>
                <c:pt idx="0">
                  <c:v>5959.0986328125</c:v>
                </c:pt>
                <c:pt idx="1">
                  <c:v>4419.287109375</c:v>
                </c:pt>
                <c:pt idx="2">
                  <c:v>7044.80419921875</c:v>
                </c:pt>
                <c:pt idx="3">
                  <c:v>6120.078125</c:v>
                </c:pt>
                <c:pt idx="4">
                  <c:v>5609.4892578125</c:v>
                </c:pt>
                <c:pt idx="5">
                  <c:v>5296.1455078125</c:v>
                </c:pt>
                <c:pt idx="6">
                  <c:v>5974.38671875</c:v>
                </c:pt>
                <c:pt idx="7">
                  <c:v>4221.76123046875</c:v>
                </c:pt>
                <c:pt idx="8">
                  <c:v>5954.27099609375</c:v>
                </c:pt>
                <c:pt idx="9">
                  <c:v>5993.455078125</c:v>
                </c:pt>
                <c:pt idx="10">
                  <c:v>4434.4228515625</c:v>
                </c:pt>
                <c:pt idx="11">
                  <c:v>5605.52587890625</c:v>
                </c:pt>
                <c:pt idx="12">
                  <c:v>6269.05810546875</c:v>
                </c:pt>
                <c:pt idx="13">
                  <c:v>4531.07958984375</c:v>
                </c:pt>
                <c:pt idx="14">
                  <c:v>5246.92919921875</c:v>
                </c:pt>
                <c:pt idx="15">
                  <c:v>5797.4453125</c:v>
                </c:pt>
                <c:pt idx="16">
                  <c:v>5347.53076171875</c:v>
                </c:pt>
                <c:pt idx="17">
                  <c:v>5633.3515625</c:v>
                </c:pt>
                <c:pt idx="18">
                  <c:v>6325.4443359375</c:v>
                </c:pt>
                <c:pt idx="19">
                  <c:v>6390.2998046875</c:v>
                </c:pt>
                <c:pt idx="20">
                  <c:v>5115.408203125</c:v>
                </c:pt>
                <c:pt idx="21">
                  <c:v>6086.06201171875</c:v>
                </c:pt>
                <c:pt idx="22">
                  <c:v>4615.41162109375</c:v>
                </c:pt>
                <c:pt idx="23">
                  <c:v>5549.66552734375</c:v>
                </c:pt>
                <c:pt idx="24">
                  <c:v>8448.78125</c:v>
                </c:pt>
                <c:pt idx="25">
                  <c:v>5933.11083984375</c:v>
                </c:pt>
                <c:pt idx="26">
                  <c:v>5406.1943359375</c:v>
                </c:pt>
                <c:pt idx="27">
                  <c:v>5465.46484375</c:v>
                </c:pt>
                <c:pt idx="28">
                  <c:v>6958.1982421875</c:v>
                </c:pt>
                <c:pt idx="29">
                  <c:v>5245.283203125</c:v>
                </c:pt>
                <c:pt idx="30">
                  <c:v>5923.02294921875</c:v>
                </c:pt>
                <c:pt idx="31">
                  <c:v>4723.044921875</c:v>
                </c:pt>
                <c:pt idx="32">
                  <c:v>8519.3955078125</c:v>
                </c:pt>
                <c:pt idx="33">
                  <c:v>6280.7666015625</c:v>
                </c:pt>
                <c:pt idx="34">
                  <c:v>6293.74658203125</c:v>
                </c:pt>
                <c:pt idx="35">
                  <c:v>5060.00927734375</c:v>
                </c:pt>
                <c:pt idx="36">
                  <c:v>5315.345703125</c:v>
                </c:pt>
                <c:pt idx="37">
                  <c:v>7180.388671875</c:v>
                </c:pt>
                <c:pt idx="38">
                  <c:v>6599.423828125</c:v>
                </c:pt>
                <c:pt idx="39">
                  <c:v>6144.78076171875</c:v>
                </c:pt>
                <c:pt idx="40">
                  <c:v>6799.46484375</c:v>
                </c:pt>
                <c:pt idx="41">
                  <c:v>4237.857421875</c:v>
                </c:pt>
                <c:pt idx="42">
                  <c:v>5670.7265625</c:v>
                </c:pt>
                <c:pt idx="43">
                  <c:v>6765.884765625</c:v>
                </c:pt>
                <c:pt idx="44">
                  <c:v>6259.01416015625</c:v>
                </c:pt>
                <c:pt idx="45">
                  <c:v>6570.05419921875</c:v>
                </c:pt>
                <c:pt idx="46">
                  <c:v>6307.43896484375</c:v>
                </c:pt>
                <c:pt idx="47">
                  <c:v>4404.76318359375</c:v>
                </c:pt>
                <c:pt idx="48">
                  <c:v>7939.9453125</c:v>
                </c:pt>
                <c:pt idx="49">
                  <c:v>6048.17919921875</c:v>
                </c:pt>
                <c:pt idx="50">
                  <c:v>6791.07275390625</c:v>
                </c:pt>
                <c:pt idx="51">
                  <c:v>5990.31103515625</c:v>
                </c:pt>
                <c:pt idx="52">
                  <c:v>5810.1630859375</c:v>
                </c:pt>
                <c:pt idx="53">
                  <c:v>6537.18798828125</c:v>
                </c:pt>
                <c:pt idx="54">
                  <c:v>4419.197265625</c:v>
                </c:pt>
                <c:pt idx="55">
                  <c:v>7030.373046875</c:v>
                </c:pt>
                <c:pt idx="56">
                  <c:v>6770.8828125</c:v>
                </c:pt>
                <c:pt idx="57">
                  <c:v>5122.89306640625</c:v>
                </c:pt>
                <c:pt idx="58">
                  <c:v>6082.06494140625</c:v>
                </c:pt>
                <c:pt idx="59">
                  <c:v>4781.8486328125</c:v>
                </c:pt>
                <c:pt idx="60">
                  <c:v>4887.220703125</c:v>
                </c:pt>
                <c:pt idx="61">
                  <c:v>6054.890625</c:v>
                </c:pt>
                <c:pt idx="62">
                  <c:v>6373.21728515625</c:v>
                </c:pt>
                <c:pt idx="63">
                  <c:v>5592.2861328125</c:v>
                </c:pt>
                <c:pt idx="64">
                  <c:v>5783.9326171875</c:v>
                </c:pt>
                <c:pt idx="65">
                  <c:v>6012.431640625</c:v>
                </c:pt>
                <c:pt idx="66">
                  <c:v>4949.771484375</c:v>
                </c:pt>
                <c:pt idx="67">
                  <c:v>4652.73095703125</c:v>
                </c:pt>
                <c:pt idx="68">
                  <c:v>4817.94921875</c:v>
                </c:pt>
                <c:pt idx="69">
                  <c:v>4551.97119140625</c:v>
                </c:pt>
                <c:pt idx="70">
                  <c:v>6119.20849609375</c:v>
                </c:pt>
                <c:pt idx="71">
                  <c:v>4966.8095703125</c:v>
                </c:pt>
                <c:pt idx="72">
                  <c:v>6319.9560546875</c:v>
                </c:pt>
                <c:pt idx="73">
                  <c:v>4388.53076171875</c:v>
                </c:pt>
                <c:pt idx="74">
                  <c:v>6620.54931640625</c:v>
                </c:pt>
                <c:pt idx="75">
                  <c:v>4499.4052734375</c:v>
                </c:pt>
                <c:pt idx="76">
                  <c:v>8051.07958984375</c:v>
                </c:pt>
                <c:pt idx="77">
                  <c:v>5372.57373046875</c:v>
                </c:pt>
                <c:pt idx="78">
                  <c:v>5547.3427734375</c:v>
                </c:pt>
                <c:pt idx="79">
                  <c:v>4723.15087890625</c:v>
                </c:pt>
                <c:pt idx="80">
                  <c:v>5532.35205078125</c:v>
                </c:pt>
                <c:pt idx="81">
                  <c:v>6255.58740234375</c:v>
                </c:pt>
                <c:pt idx="82">
                  <c:v>5282.2841796875</c:v>
                </c:pt>
                <c:pt idx="83">
                  <c:v>4682.078125</c:v>
                </c:pt>
                <c:pt idx="84">
                  <c:v>4258.34228515625</c:v>
                </c:pt>
                <c:pt idx="85">
                  <c:v>4475.34375</c:v>
                </c:pt>
                <c:pt idx="86">
                  <c:v>5258.20068359375</c:v>
                </c:pt>
                <c:pt idx="87">
                  <c:v>5811.93359375</c:v>
                </c:pt>
                <c:pt idx="88">
                  <c:v>6109.068359375</c:v>
                </c:pt>
                <c:pt idx="89">
                  <c:v>6030.59765625</c:v>
                </c:pt>
                <c:pt idx="90">
                  <c:v>5904.32666015625</c:v>
                </c:pt>
                <c:pt idx="91">
                  <c:v>4827.46142578125</c:v>
                </c:pt>
                <c:pt idx="92">
                  <c:v>6559.560546875</c:v>
                </c:pt>
                <c:pt idx="93">
                  <c:v>6766.89990234375</c:v>
                </c:pt>
                <c:pt idx="94">
                  <c:v>5174.486328125</c:v>
                </c:pt>
                <c:pt idx="95">
                  <c:v>4243.47119140625</c:v>
                </c:pt>
                <c:pt idx="96">
                  <c:v>6879.84130859375</c:v>
                </c:pt>
                <c:pt idx="97">
                  <c:v>5379.607421875</c:v>
                </c:pt>
                <c:pt idx="98">
                  <c:v>5157.93798828125</c:v>
                </c:pt>
              </c:numCache>
            </c:numRef>
          </c:val>
          <c:smooth val="0"/>
          <c:extLst>
            <c:ext xmlns:c16="http://schemas.microsoft.com/office/drawing/2014/chart" uri="{C3380CC4-5D6E-409C-BE32-E72D297353CC}">
              <c16:uniqueId val="{00000005-294B-4F89-8FCA-423724B525E0}"/>
            </c:ext>
          </c:extLst>
        </c:ser>
        <c:dLbls>
          <c:showLegendKey val="0"/>
          <c:showVal val="0"/>
          <c:showCatName val="0"/>
          <c:showSerName val="0"/>
          <c:showPercent val="0"/>
          <c:showBubbleSize val="0"/>
        </c:dLbls>
        <c:hiLowLines>
          <c:spPr>
            <a:ln w="9525">
              <a:solidFill>
                <a:schemeClr val="lt1">
                  <a:lumMod val="50000"/>
                </a:schemeClr>
              </a:solidFill>
              <a:round/>
            </a:ln>
            <a:effectLst/>
          </c:spPr>
        </c:hiLowLines>
        <c:smooth val="0"/>
        <c:axId val="382259408"/>
        <c:axId val="450302464"/>
      </c:lineChart>
      <c:catAx>
        <c:axId val="382259408"/>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CA"/>
                  <a:t>Random Sample Case</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450302464"/>
        <c:crosses val="autoZero"/>
        <c:auto val="1"/>
        <c:lblAlgn val="ctr"/>
        <c:lblOffset val="100"/>
        <c:noMultiLvlLbl val="0"/>
      </c:catAx>
      <c:valAx>
        <c:axId val="450302464"/>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r>
                  <a:rPr lang="en-CA"/>
                  <a:t>Load (MW)</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lt1">
                      <a:lumMod val="7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38225940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6">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13.png>
</file>

<file path=ppt/media/image14.jpeg>
</file>

<file path=ppt/media/image15.png>
</file>

<file path=ppt/media/image16.jpg>
</file>

<file path=ppt/media/image17.jpg>
</file>

<file path=ppt/media/image18.jpeg>
</file>

<file path=ppt/media/image19.PNG>
</file>

<file path=ppt/media/image2.jpeg>
</file>

<file path=ppt/media/image3.jpeg>
</file>

<file path=ppt/media/image4.gif>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55437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240774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6940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8.jpeg"/><Relationship Id="rId5" Type="http://schemas.openxmlformats.org/officeDocument/2006/relationships/image" Target="../media/image17.jpg"/><Relationship Id="rId4" Type="http://schemas.openxmlformats.org/officeDocument/2006/relationships/image" Target="../media/image16.jpg"/></Relationships>
</file>

<file path=ppt/slides/_rels/slide11.xml.rels><?xml version="1.0" encoding="UTF-8" standalone="yes"?>
<Relationships xmlns="http://schemas.openxmlformats.org/package/2006/relationships"><Relationship Id="rId8" Type="http://schemas.openxmlformats.org/officeDocument/2006/relationships/hyperlink" Target="https://www.eia.gov/outlooks/steo/report/electricity.php" TargetMode="External"/><Relationship Id="rId3" Type="http://schemas.openxmlformats.org/officeDocument/2006/relationships/hyperlink" Target="https://climate.weather.gc.ca/index_e.html" TargetMode="External"/><Relationship Id="rId7" Type="http://schemas.openxmlformats.org/officeDocument/2006/relationships/hyperlink" Target="https://www.relexsolutions.com/resources/measuring-forecast-accuracy/" TargetMode="External"/><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hyperlink" Target="https://towardsdatascience.com/" TargetMode="External"/><Relationship Id="rId5" Type="http://schemas.openxmlformats.org/officeDocument/2006/relationships/hyperlink" Target="https://www.prnewswire.com/news-releases/global-ai-in-energy-market-to-reach-7-78-billion-by-2024--300984256.html" TargetMode="External"/><Relationship Id="rId4" Type="http://schemas.openxmlformats.org/officeDocument/2006/relationships/hyperlink" Target="http://reports.ieso.ca/" TargetMode="External"/><Relationship Id="rId9" Type="http://schemas.openxmlformats.org/officeDocument/2006/relationships/hyperlink" Target="https://www.sciencedirect.com/topics/engineering/energy-forecastin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6.jpe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Boosted Decision Tree Regression</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19970" y="1780956"/>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5119883" y="1868879"/>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5061489" y="3748178"/>
            <a:ext cx="1854216" cy="141298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Dheeraj</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dirty="0" err="1">
                <a:solidFill>
                  <a:srgbClr val="656E77"/>
                </a:solidFill>
                <a:latin typeface="Roboto"/>
                <a:ea typeface="Roboto"/>
                <a:cs typeface="Roboto"/>
                <a:sym typeface="Roboto"/>
              </a:rPr>
              <a:t>Ghangas</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23</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Honour’s Bachelor of Business Administration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961575" y="3748178"/>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Adam</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Dunn</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23</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Bachelor’s of Electrical Engineering</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9161403" y="3692797"/>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Nathen</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Gay</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23</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algn="ctr">
              <a:buClr>
                <a:srgbClr val="656E77"/>
              </a:buClr>
              <a:buSzPts val="1200"/>
            </a:pPr>
            <a:r>
              <a:rPr lang="en-CA" sz="1200" dirty="0">
                <a:solidFill>
                  <a:srgbClr val="656E77"/>
                </a:solidFill>
                <a:latin typeface="Roboto"/>
                <a:ea typeface="Roboto"/>
                <a:cs typeface="Roboto"/>
                <a:sym typeface="Roboto"/>
              </a:rPr>
              <a:t>Honour’s Bachelor of Technology – Software Development</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sz="1200" b="0" i="0" u="none" strike="noStrike" cap="none" dirty="0">
              <a:solidFill>
                <a:srgbClr val="000000"/>
              </a:solidFill>
              <a:latin typeface="Roboto"/>
              <a:ea typeface="Roboto"/>
              <a:cs typeface="Roboto"/>
              <a:sym typeface="Roboto"/>
            </a:endParaRPr>
          </a:p>
        </p:txBody>
      </p:sp>
      <p:pic>
        <p:nvPicPr>
          <p:cNvPr id="3" name="Picture 2">
            <a:extLst>
              <a:ext uri="{FF2B5EF4-FFF2-40B4-BE49-F238E27FC236}">
                <a16:creationId xmlns:a16="http://schemas.microsoft.com/office/drawing/2014/main" id="{B6F06447-F939-4B62-8E85-AC3167BFCC84}"/>
              </a:ext>
            </a:extLst>
          </p:cNvPr>
          <p:cNvPicPr>
            <a:picLocks noChangeAspect="1"/>
          </p:cNvPicPr>
          <p:nvPr/>
        </p:nvPicPr>
        <p:blipFill rotWithShape="1">
          <a:blip r:embed="rId4"/>
          <a:srcRect t="2" r="1473" b="1471"/>
          <a:stretch/>
        </p:blipFill>
        <p:spPr>
          <a:xfrm>
            <a:off x="9215794" y="1848624"/>
            <a:ext cx="1763099" cy="1648044"/>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pic>
        <p:nvPicPr>
          <p:cNvPr id="4" name="Picture 3">
            <a:extLst>
              <a:ext uri="{FF2B5EF4-FFF2-40B4-BE49-F238E27FC236}">
                <a16:creationId xmlns:a16="http://schemas.microsoft.com/office/drawing/2014/main" id="{7C87D34A-491D-485F-B676-68BEB198318B}"/>
              </a:ext>
            </a:extLst>
          </p:cNvPr>
          <p:cNvPicPr>
            <a:picLocks noChangeAspect="1"/>
          </p:cNvPicPr>
          <p:nvPr/>
        </p:nvPicPr>
        <p:blipFill>
          <a:blip r:embed="rId5"/>
          <a:stretch>
            <a:fillRect/>
          </a:stretch>
        </p:blipFill>
        <p:spPr>
          <a:xfrm>
            <a:off x="1034161" y="1684507"/>
            <a:ext cx="1617927" cy="1812161"/>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pic>
        <p:nvPicPr>
          <p:cNvPr id="1026" name="Picture 2" descr="Image result for tweet template">
            <a:extLst>
              <a:ext uri="{FF2B5EF4-FFF2-40B4-BE49-F238E27FC236}">
                <a16:creationId xmlns:a16="http://schemas.microsoft.com/office/drawing/2014/main" id="{88689799-A462-48D7-B1E7-5B1612E95F4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62617" y="5009376"/>
            <a:ext cx="3454616" cy="184862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8017512-D924-4580-92C8-96E23132318E}"/>
              </a:ext>
            </a:extLst>
          </p:cNvPr>
          <p:cNvSpPr txBox="1"/>
          <p:nvPr/>
        </p:nvSpPr>
        <p:spPr>
          <a:xfrm>
            <a:off x="8934597" y="5503020"/>
            <a:ext cx="2491388" cy="784830"/>
          </a:xfrm>
          <a:prstGeom prst="rect">
            <a:avLst/>
          </a:prstGeom>
          <a:noFill/>
        </p:spPr>
        <p:txBody>
          <a:bodyPr wrap="none" rtlCol="0">
            <a:spAutoFit/>
          </a:bodyPr>
          <a:lstStyle/>
          <a:p>
            <a:r>
              <a:rPr lang="en-CA" sz="1100" dirty="0">
                <a:latin typeface="Roboto" panose="020B0604020202020204" charset="0"/>
                <a:ea typeface="Roboto" panose="020B0604020202020204" charset="0"/>
              </a:rPr>
              <a:t>Currently a student @</a:t>
            </a:r>
            <a:r>
              <a:rPr lang="en-CA" sz="1100" dirty="0" err="1">
                <a:latin typeface="Roboto" panose="020B0604020202020204" charset="0"/>
                <a:ea typeface="Roboto" panose="020B0604020202020204" charset="0"/>
              </a:rPr>
              <a:t>SenecaCollege</a:t>
            </a:r>
            <a:r>
              <a:rPr lang="en-CA" sz="1100" dirty="0">
                <a:latin typeface="Roboto" panose="020B0604020202020204" charset="0"/>
                <a:ea typeface="Roboto" panose="020B0604020202020204" charset="0"/>
              </a:rPr>
              <a:t>,</a:t>
            </a:r>
          </a:p>
          <a:p>
            <a:r>
              <a:rPr lang="en-CA" sz="1100" dirty="0">
                <a:latin typeface="Roboto" panose="020B0604020202020204" charset="0"/>
                <a:ea typeface="Roboto" panose="020B0604020202020204" charset="0"/>
              </a:rPr>
              <a:t>Interested in software development</a:t>
            </a:r>
          </a:p>
          <a:p>
            <a:r>
              <a:rPr lang="en-CA" sz="1100" dirty="0">
                <a:latin typeface="Roboto" panose="020B0604020202020204" charset="0"/>
                <a:ea typeface="Roboto" panose="020B0604020202020204" charset="0"/>
              </a:rPr>
              <a:t>Love to expand my knowledge in my </a:t>
            </a:r>
          </a:p>
          <a:p>
            <a:r>
              <a:rPr lang="en-CA" sz="1100" dirty="0">
                <a:latin typeface="Roboto" panose="020B0604020202020204" charset="0"/>
                <a:ea typeface="Roboto" panose="020B0604020202020204" charset="0"/>
              </a:rPr>
              <a:t>free time as well as play sports</a:t>
            </a:r>
            <a:r>
              <a:rPr lang="en-CA" sz="1200" dirty="0">
                <a:latin typeface="Roboto" panose="020B0604020202020204" charset="0"/>
                <a:ea typeface="Roboto" panose="020B0604020202020204" charset="0"/>
              </a:rPr>
              <a:t>.</a:t>
            </a:r>
          </a:p>
        </p:txBody>
      </p:sp>
      <p:pic>
        <p:nvPicPr>
          <p:cNvPr id="16" name="Picture 2" descr="Image result for tweet template">
            <a:extLst>
              <a:ext uri="{FF2B5EF4-FFF2-40B4-BE49-F238E27FC236}">
                <a16:creationId xmlns:a16="http://schemas.microsoft.com/office/drawing/2014/main" id="{C274A05B-7692-4938-86C0-B34C715D1A9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268" y="5008765"/>
            <a:ext cx="3454616" cy="1848624"/>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8492292E-A50A-4A12-9256-7F0B826B99F4}"/>
              </a:ext>
            </a:extLst>
          </p:cNvPr>
          <p:cNvSpPr txBox="1"/>
          <p:nvPr/>
        </p:nvSpPr>
        <p:spPr>
          <a:xfrm>
            <a:off x="725248" y="5502409"/>
            <a:ext cx="2577247" cy="769441"/>
          </a:xfrm>
          <a:prstGeom prst="rect">
            <a:avLst/>
          </a:prstGeom>
          <a:noFill/>
        </p:spPr>
        <p:txBody>
          <a:bodyPr wrap="square" rtlCol="0">
            <a:spAutoFit/>
          </a:bodyPr>
          <a:lstStyle/>
          <a:p>
            <a:r>
              <a:rPr lang="en-CA" sz="1100" dirty="0">
                <a:latin typeface="Roboto" panose="020B0604020202020204" charset="0"/>
                <a:ea typeface="Roboto" panose="020B0604020202020204" charset="0"/>
              </a:rPr>
              <a:t>@</a:t>
            </a:r>
            <a:r>
              <a:rPr lang="en-CA" sz="1100" dirty="0" err="1">
                <a:latin typeface="Roboto" panose="020B0604020202020204" charset="0"/>
                <a:ea typeface="Roboto" panose="020B0604020202020204" charset="0"/>
              </a:rPr>
              <a:t>WesternU</a:t>
            </a:r>
            <a:r>
              <a:rPr lang="en-CA" sz="1100" dirty="0">
                <a:latin typeface="Roboto" panose="020B0604020202020204" charset="0"/>
                <a:ea typeface="Roboto" panose="020B0604020202020204" charset="0"/>
              </a:rPr>
              <a:t> alumni, SMART tech advocate, looking to leverage analytics for consumers. I get my tan from the glare on my monitors.</a:t>
            </a:r>
            <a:endParaRPr lang="en-CA" sz="1200" dirty="0">
              <a:latin typeface="Roboto" panose="020B0604020202020204" charset="0"/>
              <a:ea typeface="Roboto" panose="020B0604020202020204" charset="0"/>
            </a:endParaRPr>
          </a:p>
        </p:txBody>
      </p:sp>
      <p:pic>
        <p:nvPicPr>
          <p:cNvPr id="18" name="Picture 2" descr="Image result for tweet template">
            <a:extLst>
              <a:ext uri="{FF2B5EF4-FFF2-40B4-BE49-F238E27FC236}">
                <a16:creationId xmlns:a16="http://schemas.microsoft.com/office/drawing/2014/main" id="{9F809F1F-6BBD-4BF7-AAD8-4A32D823E7A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75698" y="5002058"/>
            <a:ext cx="3454616" cy="184862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erson wearing a suit and tie smiling at the camera&#10;&#10;Description automatically generated">
            <a:extLst>
              <a:ext uri="{FF2B5EF4-FFF2-40B4-BE49-F238E27FC236}">
                <a16:creationId xmlns:a16="http://schemas.microsoft.com/office/drawing/2014/main" id="{F40F49E9-2BE8-419F-BA65-A9A91D463703}"/>
              </a:ext>
            </a:extLst>
          </p:cNvPr>
          <p:cNvPicPr>
            <a:picLocks noChangeAspect="1"/>
          </p:cNvPicPr>
          <p:nvPr/>
        </p:nvPicPr>
        <p:blipFill>
          <a:blip r:embed="rId7"/>
          <a:stretch>
            <a:fillRect/>
          </a:stretch>
        </p:blipFill>
        <p:spPr>
          <a:xfrm>
            <a:off x="4952177" y="1684507"/>
            <a:ext cx="1963528" cy="1832416"/>
          </a:xfrm>
          <a:prstGeom prst="ellipse">
            <a:avLst/>
          </a:prstGeom>
          <a:ln w="63500" cap="rnd">
            <a:solidFill>
              <a:srgbClr val="333333"/>
            </a:solidFill>
          </a:ln>
          <a:effectLst/>
          <a:scene3d>
            <a:camera prst="orthographicFront"/>
            <a:lightRig rig="contrasting" dir="t">
              <a:rot lat="0" lon="0" rev="3000000"/>
            </a:lightRig>
          </a:scene3d>
          <a:sp3d contourW="7620">
            <a:bevelT w="95250" h="31750"/>
            <a:contourClr>
              <a:srgbClr val="333333"/>
            </a:contourClr>
          </a:sp3d>
        </p:spPr>
      </p:pic>
      <p:sp>
        <p:nvSpPr>
          <p:cNvPr id="20" name="TextBox 19">
            <a:extLst>
              <a:ext uri="{FF2B5EF4-FFF2-40B4-BE49-F238E27FC236}">
                <a16:creationId xmlns:a16="http://schemas.microsoft.com/office/drawing/2014/main" id="{F01B3A95-6E34-4EB9-88B0-5A7AECD0B37A}"/>
              </a:ext>
            </a:extLst>
          </p:cNvPr>
          <p:cNvSpPr txBox="1"/>
          <p:nvPr/>
        </p:nvSpPr>
        <p:spPr>
          <a:xfrm>
            <a:off x="4834008" y="5503020"/>
            <a:ext cx="2706190" cy="784830"/>
          </a:xfrm>
          <a:prstGeom prst="rect">
            <a:avLst/>
          </a:prstGeom>
          <a:noFill/>
        </p:spPr>
        <p:txBody>
          <a:bodyPr wrap="none" rtlCol="0">
            <a:spAutoFit/>
          </a:bodyPr>
          <a:lstStyle/>
          <a:p>
            <a:r>
              <a:rPr lang="en-CA" sz="1100" dirty="0">
                <a:latin typeface="Roboto" panose="020B0604020202020204" charset="0"/>
                <a:ea typeface="Roboto" panose="020B0604020202020204" charset="0"/>
              </a:rPr>
              <a:t>@Laurier Alumni, passionate about tech,</a:t>
            </a:r>
          </a:p>
          <a:p>
            <a:r>
              <a:rPr lang="en-CA" sz="1100" dirty="0">
                <a:latin typeface="Roboto" panose="020B0604020202020204" charset="0"/>
                <a:ea typeface="Roboto" panose="020B0604020202020204" charset="0"/>
              </a:rPr>
              <a:t>finance, politics and cars. Looking to </a:t>
            </a:r>
          </a:p>
          <a:p>
            <a:r>
              <a:rPr lang="en-CA" sz="1100" dirty="0">
                <a:latin typeface="Roboto" panose="020B0604020202020204" charset="0"/>
                <a:ea typeface="Roboto" panose="020B0604020202020204" charset="0"/>
              </a:rPr>
              <a:t>make a positive impact in my short time</a:t>
            </a:r>
          </a:p>
          <a:p>
            <a:r>
              <a:rPr lang="en-CA" sz="1100" dirty="0">
                <a:latin typeface="Roboto" panose="020B0604020202020204" charset="0"/>
                <a:ea typeface="Roboto" panose="020B0604020202020204" charset="0"/>
              </a:rPr>
              <a:t>on this planet (eventually Mars).</a:t>
            </a:r>
            <a:endParaRPr lang="en-CA" sz="1200" dirty="0">
              <a:latin typeface="Roboto" panose="020B0604020202020204" charset="0"/>
              <a:ea typeface="Roboto" panose="020B0604020202020204" charset="0"/>
            </a:endParaRPr>
          </a:p>
        </p:txBody>
      </p:sp>
    </p:spTree>
    <p:extLst>
      <p:ext uri="{BB962C8B-B14F-4D97-AF65-F5344CB8AC3E}">
        <p14:creationId xmlns:p14="http://schemas.microsoft.com/office/powerpoint/2010/main" val="4205031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dirty="0">
                <a:solidFill>
                  <a:schemeClr val="lt1"/>
                </a:solidFill>
                <a:latin typeface="Roboto"/>
                <a:ea typeface="Roboto"/>
                <a:cs typeface="Roboto"/>
                <a:sym typeface="Roboto"/>
              </a:rPr>
              <a:t>Appendix</a:t>
            </a:r>
            <a:endParaRPr sz="4000" i="0" u="none" strike="noStrike" cap="none" dirty="0">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2" name="TextBox 1">
            <a:extLst>
              <a:ext uri="{FF2B5EF4-FFF2-40B4-BE49-F238E27FC236}">
                <a16:creationId xmlns:a16="http://schemas.microsoft.com/office/drawing/2014/main" id="{A4D25892-1681-455E-96E1-08D1412A274F}"/>
              </a:ext>
            </a:extLst>
          </p:cNvPr>
          <p:cNvSpPr txBox="1"/>
          <p:nvPr/>
        </p:nvSpPr>
        <p:spPr>
          <a:xfrm>
            <a:off x="372862" y="1606858"/>
            <a:ext cx="11176987" cy="4585871"/>
          </a:xfrm>
          <a:prstGeom prst="rect">
            <a:avLst/>
          </a:prstGeom>
          <a:noFill/>
        </p:spPr>
        <p:txBody>
          <a:bodyPr wrap="square" rtlCol="0">
            <a:spAutoFit/>
          </a:bodyPr>
          <a:lstStyle/>
          <a:p>
            <a:pPr marL="342900" indent="-342900">
              <a:buFont typeface="+mj-lt"/>
              <a:buAutoNum type="alphaUcPeriod"/>
            </a:pPr>
            <a:r>
              <a:rPr lang="en-CA" u="sng" dirty="0">
                <a:latin typeface="Century Gothic" panose="020B0502020202020204" pitchFamily="34" charset="0"/>
                <a:hlinkClick r:id="rId3"/>
              </a:rPr>
              <a:t>https://climate.weather.gc.ca/index_e.html</a:t>
            </a:r>
            <a:endParaRPr lang="en-CA"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4"/>
              </a:rPr>
              <a:t>http://reports.ieso.ca/</a:t>
            </a:r>
            <a:endParaRPr lang="en-CA" u="sng"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5"/>
              </a:rPr>
              <a:t>https://www.prnewswire.com/news-releases/global-ai-in-energy-market-to-reach-7-78-billion-by-2024--300984256.html</a:t>
            </a:r>
            <a:endParaRPr lang="en-CA"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6"/>
              </a:rPr>
              <a:t>https://towardsdatascience.com/</a:t>
            </a:r>
            <a:endParaRPr lang="en-CA" dirty="0">
              <a:latin typeface="Century Gothic" panose="020B0502020202020204" pitchFamily="34" charset="0"/>
            </a:endParaRPr>
          </a:p>
          <a:p>
            <a:pPr marL="342900" indent="-342900">
              <a:buFont typeface="+mj-lt"/>
              <a:buAutoNum type="alphaUcPeriod"/>
            </a:pPr>
            <a:r>
              <a:rPr lang="en-CA" dirty="0">
                <a:latin typeface="Century Gothic" panose="020B0502020202020204" pitchFamily="34" charset="0"/>
              </a:rPr>
              <a:t>K. B. Sahay, S. </a:t>
            </a:r>
            <a:r>
              <a:rPr lang="en-CA" dirty="0" err="1">
                <a:latin typeface="Century Gothic" panose="020B0502020202020204" pitchFamily="34" charset="0"/>
              </a:rPr>
              <a:t>Sahu</a:t>
            </a:r>
            <a:r>
              <a:rPr lang="en-CA" dirty="0">
                <a:latin typeface="Century Gothic" panose="020B0502020202020204" pitchFamily="34" charset="0"/>
              </a:rPr>
              <a:t> and P. Singh, "Short-term load forecasting of Toronto Canada by using different ANN algorithms," </a:t>
            </a:r>
            <a:r>
              <a:rPr lang="en-CA" i="1" dirty="0">
                <a:latin typeface="Century Gothic" panose="020B0502020202020204" pitchFamily="34" charset="0"/>
              </a:rPr>
              <a:t>2016 IEEE 6th International Conference on Power Systems (ICPS)</a:t>
            </a:r>
            <a:r>
              <a:rPr lang="en-CA" dirty="0">
                <a:latin typeface="Century Gothic" panose="020B0502020202020204" pitchFamily="34" charset="0"/>
              </a:rPr>
              <a:t>, New Delhi, 2016, pp. 1-6.</a:t>
            </a:r>
          </a:p>
          <a:p>
            <a:pPr marL="342900" indent="-342900">
              <a:buFont typeface="+mj-lt"/>
              <a:buAutoNum type="alphaUcPeriod"/>
            </a:pPr>
            <a:r>
              <a:rPr lang="en-CA" dirty="0">
                <a:latin typeface="Century Gothic" panose="020B0502020202020204" pitchFamily="34" charset="0"/>
              </a:rPr>
              <a:t>Mahmoud Abbasi </a:t>
            </a:r>
            <a:r>
              <a:rPr lang="en-CA" dirty="0" err="1">
                <a:latin typeface="Century Gothic" panose="020B0502020202020204" pitchFamily="34" charset="0"/>
              </a:rPr>
              <a:t>Nokar</a:t>
            </a:r>
            <a:r>
              <a:rPr lang="en-CA" dirty="0">
                <a:latin typeface="Century Gothic" panose="020B0502020202020204" pitchFamily="34" charset="0"/>
              </a:rPr>
              <a:t>, Farzad </a:t>
            </a:r>
            <a:r>
              <a:rPr lang="en-CA" dirty="0" err="1">
                <a:latin typeface="Century Gothic" panose="020B0502020202020204" pitchFamily="34" charset="0"/>
              </a:rPr>
              <a:t>Tashtarian</a:t>
            </a:r>
            <a:r>
              <a:rPr lang="en-CA" dirty="0">
                <a:latin typeface="Century Gothic" panose="020B0502020202020204" pitchFamily="34" charset="0"/>
              </a:rPr>
              <a:t>, Mohammad Hossein </a:t>
            </a:r>
            <a:r>
              <a:rPr lang="en-CA" dirty="0" err="1">
                <a:latin typeface="Century Gothic" panose="020B0502020202020204" pitchFamily="34" charset="0"/>
              </a:rPr>
              <a:t>Yaghmaee</a:t>
            </a:r>
            <a:r>
              <a:rPr lang="en-CA" dirty="0">
                <a:latin typeface="Century Gothic" panose="020B0502020202020204" pitchFamily="34" charset="0"/>
              </a:rPr>
              <a:t> Moghaddam, "Residential power consumption forecasting in the smart grid using ANFIS system", </a:t>
            </a:r>
            <a:r>
              <a:rPr lang="en-CA" i="1" dirty="0">
                <a:latin typeface="Century Gothic" panose="020B0502020202020204" pitchFamily="34" charset="0"/>
              </a:rPr>
              <a:t>Computer and Knowledge Engineering (ICCKE) 2017 7th International Conference on</a:t>
            </a:r>
            <a:r>
              <a:rPr lang="en-CA" dirty="0">
                <a:latin typeface="Century Gothic" panose="020B0502020202020204" pitchFamily="34" charset="0"/>
              </a:rPr>
              <a:t>, pp. 111-118, 2017.</a:t>
            </a:r>
          </a:p>
          <a:p>
            <a:pPr marL="342900" indent="-342900">
              <a:buFont typeface="+mj-lt"/>
              <a:buAutoNum type="alphaUcPeriod"/>
            </a:pPr>
            <a:r>
              <a:rPr lang="en-CA" dirty="0">
                <a:latin typeface="Century Gothic" panose="020B0502020202020204" pitchFamily="34" charset="0"/>
              </a:rPr>
              <a:t>Savita </a:t>
            </a:r>
            <a:r>
              <a:rPr lang="en-CA" dirty="0" err="1">
                <a:latin typeface="Century Gothic" panose="020B0502020202020204" pitchFamily="34" charset="0"/>
              </a:rPr>
              <a:t>Pawar</a:t>
            </a:r>
            <a:r>
              <a:rPr lang="en-CA" dirty="0">
                <a:latin typeface="Century Gothic" panose="020B0502020202020204" pitchFamily="34" charset="0"/>
              </a:rPr>
              <a:t>, B. F. Momin, "Smart electricity meter data analytics: A brief review", </a:t>
            </a:r>
            <a:r>
              <a:rPr lang="en-CA" i="1" dirty="0">
                <a:latin typeface="Century Gothic" panose="020B0502020202020204" pitchFamily="34" charset="0"/>
              </a:rPr>
              <a:t>IEEE Region 10 Symposium (TENSYMP) 2017</a:t>
            </a:r>
            <a:r>
              <a:rPr lang="en-CA" dirty="0">
                <a:latin typeface="Century Gothic" panose="020B0502020202020204" pitchFamily="34" charset="0"/>
              </a:rPr>
              <a:t>, pp. 1-5, 2017</a:t>
            </a:r>
          </a:p>
          <a:p>
            <a:pPr marL="342900" indent="-342900">
              <a:buFont typeface="+mj-lt"/>
              <a:buAutoNum type="alphaUcPeriod"/>
            </a:pPr>
            <a:r>
              <a:rPr lang="en-CA" dirty="0" err="1">
                <a:latin typeface="Century Gothic" panose="020B0502020202020204" pitchFamily="34" charset="0"/>
              </a:rPr>
              <a:t>Kishan</a:t>
            </a:r>
            <a:r>
              <a:rPr lang="en-CA" dirty="0">
                <a:latin typeface="Century Gothic" panose="020B0502020202020204" pitchFamily="34" charset="0"/>
              </a:rPr>
              <a:t> Bhushan Sahay, Khushboo Singh, "Short-Term Price Forecasting by Using ANN Algorithms", </a:t>
            </a:r>
            <a:r>
              <a:rPr lang="en-CA" i="1" dirty="0">
                <a:latin typeface="Century Gothic" panose="020B0502020202020204" pitchFamily="34" charset="0"/>
              </a:rPr>
              <a:t>Electrical Engineering Congress (</a:t>
            </a:r>
            <a:r>
              <a:rPr lang="en-CA" i="1" dirty="0" err="1">
                <a:latin typeface="Century Gothic" panose="020B0502020202020204" pitchFamily="34" charset="0"/>
              </a:rPr>
              <a:t>iEECON</a:t>
            </a:r>
            <a:r>
              <a:rPr lang="en-CA" i="1" dirty="0">
                <a:latin typeface="Century Gothic" panose="020B0502020202020204" pitchFamily="34" charset="0"/>
              </a:rPr>
              <a:t>) 2018 International</a:t>
            </a:r>
            <a:r>
              <a:rPr lang="en-CA" dirty="0">
                <a:latin typeface="Century Gothic" panose="020B0502020202020204" pitchFamily="34" charset="0"/>
              </a:rPr>
              <a:t>, pp. 1-4, 2018.</a:t>
            </a:r>
          </a:p>
          <a:p>
            <a:pPr marL="342900" indent="-342900">
              <a:buFont typeface="+mj-lt"/>
              <a:buAutoNum type="alphaUcPeriod"/>
            </a:pPr>
            <a:r>
              <a:rPr lang="en-CA" dirty="0">
                <a:latin typeface="Century Gothic" panose="020B0502020202020204" pitchFamily="34" charset="0"/>
              </a:rPr>
              <a:t>S. Surender Reddy, "Bat algorithm-based back propagation approach for short-term load forecasting considering weather factors", </a:t>
            </a:r>
            <a:r>
              <a:rPr lang="en-CA" i="1" dirty="0">
                <a:latin typeface="Century Gothic" panose="020B0502020202020204" pitchFamily="34" charset="0"/>
              </a:rPr>
              <a:t>Electrical Engineering</a:t>
            </a:r>
            <a:r>
              <a:rPr lang="en-CA" dirty="0">
                <a:latin typeface="Century Gothic" panose="020B0502020202020204" pitchFamily="34" charset="0"/>
              </a:rPr>
              <a:t>, vol. 100, pp. 1297, 2018.</a:t>
            </a:r>
          </a:p>
          <a:p>
            <a:pPr marL="342900" indent="-342900">
              <a:buFont typeface="+mj-lt"/>
              <a:buAutoNum type="alphaUcPeriod"/>
            </a:pPr>
            <a:r>
              <a:rPr lang="en-CA" dirty="0">
                <a:latin typeface="Century Gothic" panose="020B0502020202020204" pitchFamily="34" charset="0"/>
              </a:rPr>
              <a:t>K. B. Sahay, N. Kumar and M. M. Tripathi, "Short-term load forecasting of Ontario Electricity Market by considering the effect of temperature," </a:t>
            </a:r>
            <a:r>
              <a:rPr lang="en-CA" i="1" dirty="0">
                <a:latin typeface="Century Gothic" panose="020B0502020202020204" pitchFamily="34" charset="0"/>
              </a:rPr>
              <a:t>2014 6th IEEE Power India International Conference (PIICON)</a:t>
            </a:r>
            <a:r>
              <a:rPr lang="en-CA" dirty="0">
                <a:latin typeface="Century Gothic" panose="020B0502020202020204" pitchFamily="34" charset="0"/>
              </a:rPr>
              <a:t>, Delhi, 2014, pp. 1-6.</a:t>
            </a:r>
          </a:p>
          <a:p>
            <a:pPr marL="342900" indent="-342900">
              <a:buFont typeface="+mj-lt"/>
              <a:buAutoNum type="alphaUcPeriod"/>
            </a:pPr>
            <a:r>
              <a:rPr lang="en-CA" u="sng" dirty="0">
                <a:latin typeface="Century Gothic" panose="020B0502020202020204" pitchFamily="34" charset="0"/>
                <a:hlinkClick r:id="rId7"/>
              </a:rPr>
              <a:t>https://www.relexsolutions.com/resources/measuring-forecast-accuracy/</a:t>
            </a:r>
            <a:endParaRPr lang="en-CA"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8"/>
              </a:rPr>
              <a:t>https://www.eia.gov/outlooks/steo/report/electricity.php</a:t>
            </a:r>
            <a:endParaRPr lang="en-CA" dirty="0">
              <a:latin typeface="Century Gothic" panose="020B0502020202020204" pitchFamily="34" charset="0"/>
            </a:endParaRPr>
          </a:p>
          <a:p>
            <a:pPr marL="342900" indent="-342900">
              <a:buFont typeface="+mj-lt"/>
              <a:buAutoNum type="alphaUcPeriod"/>
            </a:pPr>
            <a:r>
              <a:rPr lang="en-CA" u="sng" dirty="0">
                <a:latin typeface="Century Gothic" panose="020B0502020202020204" pitchFamily="34" charset="0"/>
                <a:hlinkClick r:id="rId9"/>
              </a:rPr>
              <a:t>https://www.sciencedirect.com/topics/engineering/energy-forecasting</a:t>
            </a:r>
            <a:endParaRPr lang="en-CA" dirty="0">
              <a:latin typeface="Century Gothic" panose="020B0502020202020204" pitchFamily="34" charset="0"/>
            </a:endParaRPr>
          </a:p>
          <a:p>
            <a:endParaRPr lang="en-CA" dirty="0"/>
          </a:p>
        </p:txBody>
      </p:sp>
    </p:spTree>
    <p:extLst>
      <p:ext uri="{BB962C8B-B14F-4D97-AF65-F5344CB8AC3E}">
        <p14:creationId xmlns:p14="http://schemas.microsoft.com/office/powerpoint/2010/main" val="8942905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dirty="0">
                <a:solidFill>
                  <a:schemeClr val="lt1"/>
                </a:solidFill>
                <a:latin typeface="Roboto"/>
                <a:ea typeface="Roboto"/>
                <a:cs typeface="Roboto"/>
                <a:sym typeface="Roboto"/>
              </a:rPr>
              <a:t>PROBLEM STATEMENT</a:t>
            </a:r>
            <a:endParaRPr dirty="0"/>
          </a:p>
        </p:txBody>
      </p:sp>
      <p:pic>
        <p:nvPicPr>
          <p:cNvPr id="2062" name="Picture 14" descr="Image result for electricity">
            <a:extLst>
              <a:ext uri="{FF2B5EF4-FFF2-40B4-BE49-F238E27FC236}">
                <a16:creationId xmlns:a16="http://schemas.microsoft.com/office/drawing/2014/main" id="{586906BE-D204-4FA5-8E5F-7DA6ECA1E6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5360" y="1343502"/>
            <a:ext cx="10106640" cy="551449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4" descr="Image result for electricity">
            <a:extLst>
              <a:ext uri="{FF2B5EF4-FFF2-40B4-BE49-F238E27FC236}">
                <a16:creationId xmlns:a16="http://schemas.microsoft.com/office/drawing/2014/main" id="{C547CBEB-BC9F-473A-80E5-C36EAB761F1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61962"/>
          <a:stretch/>
        </p:blipFill>
        <p:spPr bwMode="auto">
          <a:xfrm>
            <a:off x="0" y="1343501"/>
            <a:ext cx="5929745" cy="5514497"/>
          </a:xfrm>
          <a:prstGeom prst="rect">
            <a:avLst/>
          </a:prstGeom>
          <a:noFill/>
          <a:extLst>
            <a:ext uri="{909E8E84-426E-40DD-AFC4-6F175D3DCCD1}">
              <a14:hiddenFill xmlns:a14="http://schemas.microsoft.com/office/drawing/2010/main">
                <a:solidFill>
                  <a:srgbClr val="FFFFFF"/>
                </a:solidFill>
              </a14:hiddenFill>
            </a:ext>
          </a:extLst>
        </p:spPr>
      </p:pic>
      <p:sp>
        <p:nvSpPr>
          <p:cNvPr id="86" name="Google Shape;86;p4"/>
          <p:cNvSpPr txBox="1">
            <a:spLocks noGrp="1"/>
          </p:cNvSpPr>
          <p:nvPr>
            <p:ph type="body" idx="1"/>
          </p:nvPr>
        </p:nvSpPr>
        <p:spPr>
          <a:xfrm>
            <a:off x="0" y="1466177"/>
            <a:ext cx="6262257" cy="5202477"/>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1800" dirty="0">
                <a:solidFill>
                  <a:schemeClr val="bg1"/>
                </a:solidFill>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1800" dirty="0">
                <a:solidFill>
                  <a:schemeClr val="bg1"/>
                </a:solidFill>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1800" dirty="0">
              <a:solidFill>
                <a:schemeClr val="bg1"/>
              </a:solidFill>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1800" dirty="0">
                <a:solidFill>
                  <a:schemeClr val="bg1"/>
                </a:solidFill>
                <a:latin typeface="Century Gothic" panose="020B0502020202020204" pitchFamily="34" charset="0"/>
              </a:rPr>
              <a:t>By deploying a Machine Learning algorithm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1"/>
            <a:ext cx="11631809" cy="1830414"/>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b="0" i="0" u="none" strike="noStrike" cap="none" dirty="0">
                <a:solidFill>
                  <a:schemeClr val="dk1"/>
                </a:solidFill>
                <a:latin typeface="Century Gothic" panose="020B0502020202020204" pitchFamily="34" charset="0"/>
                <a:sym typeface="Calibri"/>
              </a:rPr>
              <a:t>How will it improve forecasting</a:t>
            </a:r>
            <a:r>
              <a:rPr lang="en-CA"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4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endParaRPr lang="en-CA" sz="2400" dirty="0"/>
          </a:p>
          <a:p>
            <a:pPr marL="0" indent="0">
              <a:spcBef>
                <a:spcPts val="0"/>
              </a:spcBef>
              <a:buNone/>
            </a:pP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4" name="Picture 2" descr="Image result for load forecasting graphics">
            <a:extLst>
              <a:ext uri="{FF2B5EF4-FFF2-40B4-BE49-F238E27FC236}">
                <a16:creationId xmlns:a16="http://schemas.microsoft.com/office/drawing/2014/main" id="{0EEE3C6E-D379-461F-A2F9-5C8E748D59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7283" y="3062797"/>
            <a:ext cx="5228310" cy="33179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A05A2C7-0E79-49D9-855E-F57764479E11}"/>
              </a:ext>
            </a:extLst>
          </p:cNvPr>
          <p:cNvSpPr txBox="1"/>
          <p:nvPr/>
        </p:nvSpPr>
        <p:spPr>
          <a:xfrm>
            <a:off x="0" y="3241965"/>
            <a:ext cx="6751782" cy="4010329"/>
          </a:xfrm>
          <a:prstGeom prst="rect">
            <a:avLst/>
          </a:prstGeom>
          <a:noFill/>
        </p:spPr>
        <p:txBody>
          <a:bodyPr wrap="square" rtlCol="0">
            <a:spAutoFit/>
          </a:bodyPr>
          <a:lstStyle/>
          <a:p>
            <a:r>
              <a:rPr lang="en-CA" sz="2800" dirty="0">
                <a:latin typeface="Century Gothic" panose="020B0502020202020204" pitchFamily="34" charset="0"/>
              </a:rPr>
              <a:t>What Makes it Achievable</a:t>
            </a:r>
            <a:r>
              <a:rPr lang="en-CA" sz="2800" dirty="0"/>
              <a:t>?</a:t>
            </a:r>
          </a:p>
          <a:p>
            <a:r>
              <a:rPr lang="en-CA" sz="12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is an increasingly accurate predictor for Short Term Load Forecasting due to the inherent ability of machine learning techniques to handle nonlinear functions due to their high degree of computational power, generating a robust solution. All data is sourced from government websites, carrying high reliability and can be expected to continue outputting statistics in the immediate future.</a:t>
            </a:r>
          </a:p>
          <a:p>
            <a:r>
              <a:rPr lang="en-CA" sz="2800" dirty="0">
                <a:latin typeface="Century Gothic" panose="020B0502020202020204" pitchFamily="34" charset="0"/>
              </a:rPr>
              <a:t>What Makes it Unique</a:t>
            </a:r>
            <a:r>
              <a:rPr lang="en-CA" sz="2800" dirty="0"/>
              <a:t>?</a:t>
            </a:r>
          </a:p>
          <a:p>
            <a:r>
              <a:rPr lang="en-CA" sz="12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r>
              <a:rPr lang="en-CA" sz="12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lvl="0">
              <a:lnSpc>
                <a:spcPct val="90000"/>
              </a:lnSpc>
              <a:buClr>
                <a:schemeClr val="dk1"/>
              </a:buClr>
              <a:buSzPts val="2800"/>
            </a:pPr>
            <a:br>
              <a:rPr lang="en-CA" sz="2000" dirty="0">
                <a:solidFill>
                  <a:schemeClr val="dk1"/>
                </a:solidFill>
                <a:latin typeface="Calibri"/>
                <a:ea typeface="Calibri"/>
                <a:cs typeface="Calibri"/>
                <a:sym typeface="Calibri"/>
              </a:rPr>
            </a:br>
            <a:endParaRPr lang="en-CA" dirty="0"/>
          </a:p>
        </p:txBody>
      </p:sp>
    </p:spTree>
    <p:extLst>
      <p:ext uri="{BB962C8B-B14F-4D97-AF65-F5344CB8AC3E}">
        <p14:creationId xmlns:p14="http://schemas.microsoft.com/office/powerpoint/2010/main" val="2446195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sz="1600"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6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An estimated initial market size could be between $100k - $500k with the introduction of the IESO as the primary customer. This size is expected to grow with the addition of forecasting new regions as well as extending the service to Licensed Active Retailer customer base.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This particular stream is relatively small, as the global AI market is expected to reach $7.78B by 2024.</a:t>
            </a:r>
          </a:p>
          <a:p>
            <a:pPr lvl="0">
              <a:lnSpc>
                <a:spcPct val="90000"/>
              </a:lnSpc>
              <a:buSzPts val="2800"/>
            </a:pPr>
            <a:endParaRPr lang="en-CA" sz="1800" dirty="0">
              <a:latin typeface="Century Gothic" panose="020B0502020202020204" pitchFamily="34" charset="0"/>
              <a:sym typeface="Calibri"/>
            </a:endParaRPr>
          </a:p>
        </p:txBody>
      </p:sp>
      <p:pic>
        <p:nvPicPr>
          <p:cNvPr id="1026" name="Picture 2" descr="Image result for IESO">
            <a:extLst>
              <a:ext uri="{FF2B5EF4-FFF2-40B4-BE49-F238E27FC236}">
                <a16:creationId xmlns:a16="http://schemas.microsoft.com/office/drawing/2014/main" id="{1C17D806-D1B0-44CA-9027-B06D14ABA0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0942" y="5872409"/>
            <a:ext cx="2165297" cy="77713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London Hydro">
            <a:extLst>
              <a:ext uri="{FF2B5EF4-FFF2-40B4-BE49-F238E27FC236}">
                <a16:creationId xmlns:a16="http://schemas.microsoft.com/office/drawing/2014/main" id="{C895576C-E543-4F43-A558-A8E2602EE7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3808" y="5810435"/>
            <a:ext cx="849097" cy="9010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anada energy wholesalers ltd">
            <a:extLst>
              <a:ext uri="{FF2B5EF4-FFF2-40B4-BE49-F238E27FC236}">
                <a16:creationId xmlns:a16="http://schemas.microsoft.com/office/drawing/2014/main" id="{3E2B77F3-141F-46A1-A89A-74BC960B49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4903" y="6079543"/>
            <a:ext cx="1978160" cy="486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7542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BUSINESS MODEL </a:t>
            </a:r>
            <a:endParaRPr sz="4000" i="0" u="none" strike="noStrike" cap="none">
              <a:solidFill>
                <a:schemeClr val="lt1"/>
              </a:solidFill>
              <a:latin typeface="Roboto"/>
              <a:ea typeface="Roboto"/>
              <a:cs typeface="Roboto"/>
              <a:sym typeface="Roboto"/>
            </a:endParaRPr>
          </a:p>
        </p:txBody>
      </p:sp>
      <p:pic>
        <p:nvPicPr>
          <p:cNvPr id="1028" name="Picture 4">
            <a:extLst>
              <a:ext uri="{FF2B5EF4-FFF2-40B4-BE49-F238E27FC236}">
                <a16:creationId xmlns:a16="http://schemas.microsoft.com/office/drawing/2014/main" id="{4695C0F4-46D7-4E54-8935-921079619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1359" y="1343701"/>
            <a:ext cx="7170013" cy="5292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489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2" name="Rectangle 1">
            <a:extLst>
              <a:ext uri="{FF2B5EF4-FFF2-40B4-BE49-F238E27FC236}">
                <a16:creationId xmlns:a16="http://schemas.microsoft.com/office/drawing/2014/main" id="{801BB4D6-D559-4A1A-AC6A-0CD927FDDD9A}"/>
              </a:ext>
            </a:extLst>
          </p:cNvPr>
          <p:cNvSpPr/>
          <p:nvPr/>
        </p:nvSpPr>
        <p:spPr>
          <a:xfrm>
            <a:off x="324445" y="1718727"/>
            <a:ext cx="745066" cy="448733"/>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Dataset</a:t>
            </a:r>
          </a:p>
        </p:txBody>
      </p:sp>
      <p:cxnSp>
        <p:nvCxnSpPr>
          <p:cNvPr id="4" name="Straight Arrow Connector 3">
            <a:extLst>
              <a:ext uri="{FF2B5EF4-FFF2-40B4-BE49-F238E27FC236}">
                <a16:creationId xmlns:a16="http://schemas.microsoft.com/office/drawing/2014/main" id="{C7E168FD-5C75-4F4C-B965-1AD3189EF2D9}"/>
              </a:ext>
            </a:extLst>
          </p:cNvPr>
          <p:cNvCxnSpPr>
            <a:stCxn id="2" idx="3"/>
          </p:cNvCxnSpPr>
          <p:nvPr/>
        </p:nvCxnSpPr>
        <p:spPr>
          <a:xfrm flipV="1">
            <a:off x="1069511"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766F6D6-F360-4819-9D21-9C93F85F690B}"/>
              </a:ext>
            </a:extLst>
          </p:cNvPr>
          <p:cNvSpPr/>
          <p:nvPr/>
        </p:nvSpPr>
        <p:spPr>
          <a:xfrm>
            <a:off x="1475911" y="1611363"/>
            <a:ext cx="984345" cy="59284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Eliminate Missing Values</a:t>
            </a:r>
          </a:p>
        </p:txBody>
      </p:sp>
      <p:cxnSp>
        <p:nvCxnSpPr>
          <p:cNvPr id="8" name="Straight Arrow Connector 7">
            <a:extLst>
              <a:ext uri="{FF2B5EF4-FFF2-40B4-BE49-F238E27FC236}">
                <a16:creationId xmlns:a16="http://schemas.microsoft.com/office/drawing/2014/main" id="{26C88558-2DDE-4D6F-8C1A-D8AFEFA1CA91}"/>
              </a:ext>
            </a:extLst>
          </p:cNvPr>
          <p:cNvCxnSpPr/>
          <p:nvPr/>
        </p:nvCxnSpPr>
        <p:spPr>
          <a:xfrm flipV="1">
            <a:off x="2460256"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DDE5F59-62F5-46E2-842B-D460977936DE}"/>
              </a:ext>
            </a:extLst>
          </p:cNvPr>
          <p:cNvSpPr/>
          <p:nvPr/>
        </p:nvSpPr>
        <p:spPr>
          <a:xfrm>
            <a:off x="2866656" y="1611363"/>
            <a:ext cx="1022255" cy="6182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Normalize Data</a:t>
            </a:r>
          </a:p>
        </p:txBody>
      </p:sp>
      <p:cxnSp>
        <p:nvCxnSpPr>
          <p:cNvPr id="10" name="Straight Arrow Connector 9">
            <a:extLst>
              <a:ext uri="{FF2B5EF4-FFF2-40B4-BE49-F238E27FC236}">
                <a16:creationId xmlns:a16="http://schemas.microsoft.com/office/drawing/2014/main" id="{F5DEAD57-AEDF-4A78-A499-2B5969B1897E}"/>
              </a:ext>
            </a:extLst>
          </p:cNvPr>
          <p:cNvCxnSpPr>
            <a:cxnSpLocks/>
          </p:cNvCxnSpPr>
          <p:nvPr/>
        </p:nvCxnSpPr>
        <p:spPr>
          <a:xfrm rot="5400000" flipV="1">
            <a:off x="3175259" y="2429251"/>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4D66C5F-375C-472F-9AA5-9FE615F16ECA}"/>
              </a:ext>
            </a:extLst>
          </p:cNvPr>
          <p:cNvSpPr/>
          <p:nvPr/>
        </p:nvSpPr>
        <p:spPr>
          <a:xfrm>
            <a:off x="3014269" y="2633127"/>
            <a:ext cx="727028" cy="727028"/>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t>Split Data</a:t>
            </a:r>
          </a:p>
        </p:txBody>
      </p:sp>
      <p:pic>
        <p:nvPicPr>
          <p:cNvPr id="2052" name="Picture 4" descr="Image result for training icon">
            <a:extLst>
              <a:ext uri="{FF2B5EF4-FFF2-40B4-BE49-F238E27FC236}">
                <a16:creationId xmlns:a16="http://schemas.microsoft.com/office/drawing/2014/main" id="{DD77E82B-7A92-4E51-8E69-5D4BC10A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2533" y="3064393"/>
            <a:ext cx="800735" cy="80073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A60F9263-DC36-428A-9CB0-1FE4F00299A1}"/>
              </a:ext>
            </a:extLst>
          </p:cNvPr>
          <p:cNvCxnSpPr>
            <a:cxnSpLocks/>
            <a:stCxn id="5" idx="2"/>
          </p:cNvCxnSpPr>
          <p:nvPr/>
        </p:nvCxnSpPr>
        <p:spPr>
          <a:xfrm flipH="1">
            <a:off x="2513268" y="2996641"/>
            <a:ext cx="501001" cy="2659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9BFAAC-EDC1-4AE5-A98C-D78CE7ED9EE7}"/>
              </a:ext>
            </a:extLst>
          </p:cNvPr>
          <p:cNvSpPr txBox="1"/>
          <p:nvPr/>
        </p:nvSpPr>
        <p:spPr>
          <a:xfrm>
            <a:off x="1613589" y="2902614"/>
            <a:ext cx="1049867" cy="307777"/>
          </a:xfrm>
          <a:prstGeom prst="rect">
            <a:avLst/>
          </a:prstGeom>
          <a:noFill/>
        </p:spPr>
        <p:txBody>
          <a:bodyPr wrap="square" rtlCol="0">
            <a:spAutoFit/>
          </a:bodyPr>
          <a:lstStyle/>
          <a:p>
            <a:r>
              <a:rPr lang="en-CA" dirty="0"/>
              <a:t>Train Data</a:t>
            </a:r>
          </a:p>
        </p:txBody>
      </p:sp>
      <p:pic>
        <p:nvPicPr>
          <p:cNvPr id="2056" name="Picture 8" descr="Image result for decision tree regression icon">
            <a:extLst>
              <a:ext uri="{FF2B5EF4-FFF2-40B4-BE49-F238E27FC236}">
                <a16:creationId xmlns:a16="http://schemas.microsoft.com/office/drawing/2014/main" id="{F2ADD176-0F69-4742-A10D-D106B245E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834" y="4156658"/>
            <a:ext cx="1276699" cy="1043456"/>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CD719262-1643-48EB-B1D1-56AAE958319B}"/>
              </a:ext>
            </a:extLst>
          </p:cNvPr>
          <p:cNvCxnSpPr>
            <a:cxnSpLocks/>
          </p:cNvCxnSpPr>
          <p:nvPr/>
        </p:nvCxnSpPr>
        <p:spPr>
          <a:xfrm flipV="1">
            <a:off x="1188044" y="3750586"/>
            <a:ext cx="575733" cy="5526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501AA27-E406-4F3C-8664-FA7CBB1C6990}"/>
              </a:ext>
            </a:extLst>
          </p:cNvPr>
          <p:cNvSpPr txBox="1"/>
          <p:nvPr/>
        </p:nvSpPr>
        <p:spPr>
          <a:xfrm>
            <a:off x="76782" y="3734693"/>
            <a:ext cx="1325731" cy="646331"/>
          </a:xfrm>
          <a:prstGeom prst="rect">
            <a:avLst/>
          </a:prstGeom>
          <a:noFill/>
        </p:spPr>
        <p:txBody>
          <a:bodyPr wrap="square" rtlCol="0">
            <a:spAutoFit/>
          </a:bodyPr>
          <a:lstStyle/>
          <a:p>
            <a:r>
              <a:rPr lang="en-CA" sz="1200" dirty="0"/>
              <a:t>Boosted Decision Tree Regression</a:t>
            </a:r>
          </a:p>
        </p:txBody>
      </p:sp>
      <p:cxnSp>
        <p:nvCxnSpPr>
          <p:cNvPr id="31" name="Straight Arrow Connector 30">
            <a:extLst>
              <a:ext uri="{FF2B5EF4-FFF2-40B4-BE49-F238E27FC236}">
                <a16:creationId xmlns:a16="http://schemas.microsoft.com/office/drawing/2014/main" id="{270BDDB5-C553-4501-9726-A525257611D4}"/>
              </a:ext>
            </a:extLst>
          </p:cNvPr>
          <p:cNvCxnSpPr>
            <a:cxnSpLocks/>
          </p:cNvCxnSpPr>
          <p:nvPr/>
        </p:nvCxnSpPr>
        <p:spPr>
          <a:xfrm>
            <a:off x="2460256" y="3763673"/>
            <a:ext cx="203200" cy="53002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Image result for score model icon">
            <a:extLst>
              <a:ext uri="{FF2B5EF4-FFF2-40B4-BE49-F238E27FC236}">
                <a16:creationId xmlns:a16="http://schemas.microsoft.com/office/drawing/2014/main" id="{B82D56A7-BB48-4C36-AFDF-300F921135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8061" y="4273086"/>
            <a:ext cx="552416" cy="552416"/>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55B73071-6AB6-4ED6-9A75-B66C6CC89C25}"/>
              </a:ext>
            </a:extLst>
          </p:cNvPr>
          <p:cNvSpPr txBox="1"/>
          <p:nvPr/>
        </p:nvSpPr>
        <p:spPr>
          <a:xfrm>
            <a:off x="2460256" y="4952812"/>
            <a:ext cx="1089989" cy="276999"/>
          </a:xfrm>
          <a:prstGeom prst="rect">
            <a:avLst/>
          </a:prstGeom>
          <a:noFill/>
        </p:spPr>
        <p:txBody>
          <a:bodyPr wrap="square" rtlCol="0">
            <a:spAutoFit/>
          </a:bodyPr>
          <a:lstStyle/>
          <a:p>
            <a:r>
              <a:rPr lang="en-CA" sz="1200" dirty="0"/>
              <a:t>Score Model</a:t>
            </a:r>
          </a:p>
        </p:txBody>
      </p:sp>
      <p:cxnSp>
        <p:nvCxnSpPr>
          <p:cNvPr id="37" name="Straight Arrow Connector 36">
            <a:extLst>
              <a:ext uri="{FF2B5EF4-FFF2-40B4-BE49-F238E27FC236}">
                <a16:creationId xmlns:a16="http://schemas.microsoft.com/office/drawing/2014/main" id="{C40B34A7-F8C8-4B0B-A99A-100AC8ADFACC}"/>
              </a:ext>
            </a:extLst>
          </p:cNvPr>
          <p:cNvCxnSpPr>
            <a:cxnSpLocks/>
          </p:cNvCxnSpPr>
          <p:nvPr/>
        </p:nvCxnSpPr>
        <p:spPr>
          <a:xfrm flipH="1">
            <a:off x="3209747" y="3378988"/>
            <a:ext cx="168036" cy="90317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FCCC403-C2E6-41E5-8DD3-07288B4C69D1}"/>
              </a:ext>
            </a:extLst>
          </p:cNvPr>
          <p:cNvCxnSpPr>
            <a:cxnSpLocks/>
            <a:stCxn id="2060" idx="3"/>
          </p:cNvCxnSpPr>
          <p:nvPr/>
        </p:nvCxnSpPr>
        <p:spPr>
          <a:xfrm>
            <a:off x="3290477" y="4549294"/>
            <a:ext cx="547072" cy="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Image result for evaluate icon">
            <a:extLst>
              <a:ext uri="{FF2B5EF4-FFF2-40B4-BE49-F238E27FC236}">
                <a16:creationId xmlns:a16="http://schemas.microsoft.com/office/drawing/2014/main" id="{92312C44-85F7-43F4-8DEA-0CDCE196D4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7637" y="4303228"/>
            <a:ext cx="472693" cy="52225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38516D91-8C8B-47E4-93E3-4E6ED8FBF634}"/>
              </a:ext>
            </a:extLst>
          </p:cNvPr>
          <p:cNvSpPr txBox="1"/>
          <p:nvPr/>
        </p:nvSpPr>
        <p:spPr>
          <a:xfrm>
            <a:off x="3733597" y="4957563"/>
            <a:ext cx="781342" cy="276999"/>
          </a:xfrm>
          <a:prstGeom prst="rect">
            <a:avLst/>
          </a:prstGeom>
          <a:noFill/>
        </p:spPr>
        <p:txBody>
          <a:bodyPr wrap="square" rtlCol="0">
            <a:spAutoFit/>
          </a:bodyPr>
          <a:lstStyle/>
          <a:p>
            <a:r>
              <a:rPr lang="en-CA" sz="1200" dirty="0"/>
              <a:t>Evaluate</a:t>
            </a:r>
          </a:p>
        </p:txBody>
      </p:sp>
      <p:sp>
        <p:nvSpPr>
          <p:cNvPr id="19" name="TextBox 18">
            <a:extLst>
              <a:ext uri="{FF2B5EF4-FFF2-40B4-BE49-F238E27FC236}">
                <a16:creationId xmlns:a16="http://schemas.microsoft.com/office/drawing/2014/main" id="{66265684-3FCE-4533-B209-2B2DF2DA3B26}"/>
              </a:ext>
            </a:extLst>
          </p:cNvPr>
          <p:cNvSpPr txBox="1"/>
          <p:nvPr/>
        </p:nvSpPr>
        <p:spPr>
          <a:xfrm>
            <a:off x="4575773" y="1907785"/>
            <a:ext cx="7209335" cy="4678204"/>
          </a:xfrm>
          <a:prstGeom prst="rect">
            <a:avLst/>
          </a:prstGeom>
          <a:noFill/>
        </p:spPr>
        <p:txBody>
          <a:bodyPr wrap="square" rtlCol="0" anchor="t">
            <a:spAutoFit/>
          </a:bodyPr>
          <a:lstStyle/>
          <a:p>
            <a:pPr marL="285750" indent="-285750">
              <a:buFont typeface="Arial" panose="020B0604020202020204" pitchFamily="34" charset="0"/>
              <a:buChar char="•"/>
            </a:pPr>
            <a:r>
              <a:rPr lang="en-CA" sz="1800" dirty="0">
                <a:latin typeface="Century Gothic" panose="020B0502020202020204" pitchFamily="34" charset="0"/>
              </a:rPr>
              <a:t>The solution can be implemented into a web-based platform, where users may access it</a:t>
            </a:r>
          </a:p>
          <a:p>
            <a:pPr marL="285750" indent="-285750">
              <a:buFont typeface="Arial" panose="020B0604020202020204" pitchFamily="34" charset="0"/>
              <a:buChar char="•"/>
            </a:pPr>
            <a:r>
              <a:rPr lang="en-CA" sz="1800" dirty="0">
                <a:latin typeface="Century Gothic" panose="020B0502020202020204" pitchFamily="34" charset="0"/>
              </a:rPr>
              <a:t>The model uses the shown architecture with the following sample data needed:</a:t>
            </a:r>
          </a:p>
          <a:p>
            <a:pPr marL="285750" lvl="1" indent="-285750">
              <a:buFont typeface="Arial" panose="020B0604020202020204" pitchFamily="34" charset="0"/>
              <a:buChar char="•"/>
            </a:pPr>
            <a:endParaRPr lang="en-CA" sz="1800" dirty="0">
              <a:latin typeface="Century Gothic" panose="020B0502020202020204" pitchFamily="34" charset="0"/>
            </a:endParaRPr>
          </a:p>
          <a:p>
            <a:pPr marL="285750" lvl="4" indent="-285750">
              <a:buFont typeface="Arial" panose="020B0604020202020204" pitchFamily="34" charset="0"/>
              <a:buChar char="•"/>
            </a:pPr>
            <a:endParaRPr lang="en-CA" sz="1800" dirty="0">
              <a:latin typeface="Century Gothic" panose="020B0502020202020204" pitchFamily="34" charset="0"/>
            </a:endParaRPr>
          </a:p>
          <a:p>
            <a:pPr marL="285750" indent="-285750">
              <a:buFont typeface="Arial" panose="020B0604020202020204" pitchFamily="34" charset="0"/>
              <a:buChar char="•"/>
            </a:pPr>
            <a:r>
              <a:rPr lang="en-CA" sz="1800" dirty="0">
                <a:latin typeface="Century Gothic" panose="020B0502020202020204" pitchFamily="34" charset="0"/>
              </a:rPr>
              <a:t>This information is provided hourly, for free, on the IESO and </a:t>
            </a:r>
            <a:r>
              <a:rPr lang="en-CA" sz="1800" dirty="0" err="1">
                <a:latin typeface="Century Gothic" panose="020B0502020202020204" pitchFamily="34" charset="0"/>
              </a:rPr>
              <a:t>StatsCanada</a:t>
            </a:r>
            <a:r>
              <a:rPr lang="en-CA" sz="1800" dirty="0">
                <a:latin typeface="Century Gothic" panose="020B0502020202020204" pitchFamily="34" charset="0"/>
              </a:rPr>
              <a:t> websites which make it a sustainable source for this solution.</a:t>
            </a:r>
          </a:p>
          <a:p>
            <a:pPr marL="285750" indent="-285750">
              <a:buFont typeface="Arial" panose="020B0604020202020204" pitchFamily="34" charset="0"/>
              <a:buChar char="•"/>
            </a:pPr>
            <a:r>
              <a:rPr lang="en-CA" sz="1800" dirty="0">
                <a:latin typeface="Century Gothic" panose="020B0502020202020204" pitchFamily="34" charset="0"/>
              </a:rPr>
              <a:t>The current model uses a 99 Boost Decision Tree Regression to fit the residual of the nodes that precede it, thus improving accuracy with some small risk of less coverage</a:t>
            </a:r>
          </a:p>
          <a:p>
            <a:pPr marL="285750" indent="-285750">
              <a:buFont typeface="Arial" panose="020B0604020202020204" pitchFamily="34" charset="0"/>
              <a:buChar char="•"/>
            </a:pPr>
            <a:r>
              <a:rPr lang="en-CA" sz="1800" dirty="0">
                <a:latin typeface="Century Gothic" panose="020B0502020202020204" pitchFamily="34" charset="0"/>
              </a:rPr>
              <a:t>The solution is built in Microsoft Azure Machine Learning Studios for concept generation and will be cloned in Python to use its open source libraries</a:t>
            </a:r>
          </a:p>
          <a:p>
            <a:pPr marL="285750" indent="-285750">
              <a:buFont typeface="Arial" panose="020B0604020202020204" pitchFamily="34" charset="0"/>
              <a:buChar char="•"/>
            </a:pPr>
            <a:endParaRPr lang="en-CA" dirty="0"/>
          </a:p>
          <a:p>
            <a:endParaRPr lang="en-CA" dirty="0"/>
          </a:p>
        </p:txBody>
      </p:sp>
      <p:sp>
        <p:nvSpPr>
          <p:cNvPr id="22" name="TextBox 21">
            <a:extLst>
              <a:ext uri="{FF2B5EF4-FFF2-40B4-BE49-F238E27FC236}">
                <a16:creationId xmlns:a16="http://schemas.microsoft.com/office/drawing/2014/main" id="{E83C6746-6CCA-44EB-8075-C636F12CE3FC}"/>
              </a:ext>
            </a:extLst>
          </p:cNvPr>
          <p:cNvSpPr txBox="1"/>
          <p:nvPr/>
        </p:nvSpPr>
        <p:spPr>
          <a:xfrm>
            <a:off x="4242298" y="3028890"/>
            <a:ext cx="8091098" cy="400110"/>
          </a:xfrm>
          <a:prstGeom prst="rect">
            <a:avLst/>
          </a:prstGeom>
          <a:noFill/>
        </p:spPr>
        <p:txBody>
          <a:bodyPr wrap="square" rtlCol="0">
            <a:spAutoFit/>
          </a:bodyPr>
          <a:lstStyle/>
          <a:p>
            <a:r>
              <a:rPr lang="en-CA" sz="2000" dirty="0">
                <a:latin typeface="Century Gothic" panose="020B0502020202020204" pitchFamily="34" charset="0"/>
              </a:rPr>
              <a:t>[</a:t>
            </a:r>
            <a:r>
              <a:rPr lang="en-CA" sz="1100" dirty="0">
                <a:latin typeface="Century Gothic" panose="020B0502020202020204" pitchFamily="34" charset="0"/>
              </a:rPr>
              <a:t>Date, Hour, Temperature, Dew Point, Relative Humidity, Wind Speed, </a:t>
            </a:r>
            <a:r>
              <a:rPr lang="en-CA" sz="1100" dirty="0" err="1">
                <a:latin typeface="Century Gothic" panose="020B0502020202020204" pitchFamily="34" charset="0"/>
              </a:rPr>
              <a:t>Sample_Region</a:t>
            </a:r>
            <a:r>
              <a:rPr lang="en-CA" sz="1100" dirty="0">
                <a:latin typeface="Century Gothic" panose="020B0502020202020204" pitchFamily="34" charset="0"/>
              </a:rPr>
              <a:t>, Forecast Difference, Price</a:t>
            </a:r>
            <a:r>
              <a:rPr lang="en-CA" sz="2000" dirty="0">
                <a:latin typeface="Century Gothic" panose="020B0502020202020204" pitchFamily="34" charset="0"/>
              </a:rPr>
              <a:t>]</a:t>
            </a:r>
          </a:p>
        </p:txBody>
      </p:sp>
    </p:spTree>
    <p:extLst>
      <p:ext uri="{BB962C8B-B14F-4D97-AF65-F5344CB8AC3E}">
        <p14:creationId xmlns:p14="http://schemas.microsoft.com/office/powerpoint/2010/main" val="152493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i="0" u="none" strike="noStrike" cap="none" dirty="0">
                <a:solidFill>
                  <a:schemeClr val="lt1"/>
                </a:solidFill>
                <a:latin typeface="Roboto"/>
                <a:ea typeface="Roboto"/>
                <a:cs typeface="Roboto"/>
                <a:sym typeface="Roboto"/>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Prototype Results</a:t>
            </a:r>
            <a:endParaRPr sz="4000" i="0" u="none" strike="noStrike" cap="none" dirty="0">
              <a:solidFill>
                <a:schemeClr val="lt1"/>
              </a:solidFill>
              <a:latin typeface="Roboto"/>
              <a:ea typeface="Roboto"/>
              <a:cs typeface="Roboto"/>
              <a:sym typeface="Roboto"/>
            </a:endParaRPr>
          </a:p>
        </p:txBody>
      </p:sp>
      <p:sp>
        <p:nvSpPr>
          <p:cNvPr id="2" name="TextBox 1">
            <a:extLst>
              <a:ext uri="{FF2B5EF4-FFF2-40B4-BE49-F238E27FC236}">
                <a16:creationId xmlns:a16="http://schemas.microsoft.com/office/drawing/2014/main" id="{A6E955D8-D90B-47C3-9AE2-2B9BC3DF0480}"/>
              </a:ext>
            </a:extLst>
          </p:cNvPr>
          <p:cNvSpPr txBox="1"/>
          <p:nvPr/>
        </p:nvSpPr>
        <p:spPr>
          <a:xfrm>
            <a:off x="213064" y="1642369"/>
            <a:ext cx="11469950" cy="738664"/>
          </a:xfrm>
          <a:prstGeom prst="rect">
            <a:avLst/>
          </a:prstGeom>
          <a:noFill/>
        </p:spPr>
        <p:txBody>
          <a:bodyPr wrap="square" rtlCol="0">
            <a:spAutoFit/>
          </a:bodyPr>
          <a:lstStyle/>
          <a:p>
            <a:r>
              <a:rPr lang="en-CA" dirty="0">
                <a:latin typeface="Century Gothic" panose="020B0502020202020204" pitchFamily="34" charset="0"/>
              </a:rPr>
              <a:t>An initial prototype of the Boosted Decision Tree Regression has been applied for Toronto, Ottawa and Bruce regional datasets, using Microsoft Azure Machine Learning Studios:</a:t>
            </a:r>
          </a:p>
          <a:p>
            <a:endParaRPr lang="en-CA" dirty="0"/>
          </a:p>
        </p:txBody>
      </p:sp>
      <p:graphicFrame>
        <p:nvGraphicFramePr>
          <p:cNvPr id="7" name="Chart 6">
            <a:extLst>
              <a:ext uri="{FF2B5EF4-FFF2-40B4-BE49-F238E27FC236}">
                <a16:creationId xmlns:a16="http://schemas.microsoft.com/office/drawing/2014/main" id="{BDC5A3E1-2F16-4134-81F0-D905C21172BB}"/>
              </a:ext>
            </a:extLst>
          </p:cNvPr>
          <p:cNvGraphicFramePr>
            <a:graphicFrameLocks noGrp="1"/>
          </p:cNvGraphicFramePr>
          <p:nvPr>
            <p:extLst>
              <p:ext uri="{D42A27DB-BD31-4B8C-83A1-F6EECF244321}">
                <p14:modId xmlns:p14="http://schemas.microsoft.com/office/powerpoint/2010/main" val="4143201666"/>
              </p:ext>
            </p:extLst>
          </p:nvPr>
        </p:nvGraphicFramePr>
        <p:xfrm>
          <a:off x="5080039" y="2131376"/>
          <a:ext cx="7111961" cy="4726624"/>
        </p:xfrm>
        <a:graphic>
          <a:graphicData uri="http://schemas.openxmlformats.org/drawingml/2006/chart">
            <c:chart xmlns:c="http://schemas.openxmlformats.org/drawingml/2006/chart" xmlns:r="http://schemas.openxmlformats.org/officeDocument/2006/relationships" r:id="rId3"/>
          </a:graphicData>
        </a:graphic>
      </p:graphicFrame>
      <p:pic>
        <p:nvPicPr>
          <p:cNvPr id="3" name="Picture 4">
            <a:extLst>
              <a:ext uri="{FF2B5EF4-FFF2-40B4-BE49-F238E27FC236}">
                <a16:creationId xmlns:a16="http://schemas.microsoft.com/office/drawing/2014/main" id="{4B47A3FD-FEF4-40E0-B55E-2F12C64EED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064" y="2131376"/>
            <a:ext cx="4866975" cy="280284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985923B-9C1C-4A63-AD20-4381416A461E}"/>
              </a:ext>
            </a:extLst>
          </p:cNvPr>
          <p:cNvSpPr txBox="1"/>
          <p:nvPr/>
        </p:nvSpPr>
        <p:spPr>
          <a:xfrm>
            <a:off x="213064" y="5046642"/>
            <a:ext cx="4663736" cy="1938992"/>
          </a:xfrm>
          <a:prstGeom prst="rect">
            <a:avLst/>
          </a:prstGeom>
          <a:noFill/>
        </p:spPr>
        <p:txBody>
          <a:bodyPr wrap="square" rtlCol="0">
            <a:spAutoFit/>
          </a:bodyPr>
          <a:lstStyle/>
          <a:p>
            <a:pPr marL="285750" indent="-285750">
              <a:buFont typeface="Arial" panose="020B0604020202020204" pitchFamily="34" charset="0"/>
              <a:buChar char="•"/>
            </a:pPr>
            <a:r>
              <a:rPr lang="en-CA" sz="1200" dirty="0">
                <a:latin typeface="Century Gothic" panose="020B0502020202020204" pitchFamily="34" charset="0"/>
              </a:rPr>
              <a:t>Toronto Dataset Mean Absolute Percentage Error: 4.86%</a:t>
            </a:r>
          </a:p>
          <a:p>
            <a:pPr marL="285750" indent="-285750">
              <a:buFont typeface="Arial" panose="020B0604020202020204" pitchFamily="34" charset="0"/>
              <a:buChar char="•"/>
            </a:pPr>
            <a:endParaRPr lang="en-CA" sz="1200" dirty="0">
              <a:latin typeface="Century Gothic" panose="020B0502020202020204" pitchFamily="34" charset="0"/>
            </a:endParaRPr>
          </a:p>
          <a:p>
            <a:pPr marL="285750" indent="-285750">
              <a:buFont typeface="Arial" panose="020B0604020202020204" pitchFamily="34" charset="0"/>
              <a:buChar char="•"/>
            </a:pPr>
            <a:r>
              <a:rPr lang="en-CA" sz="1200" dirty="0">
                <a:latin typeface="Century Gothic" panose="020B0502020202020204" pitchFamily="34" charset="0"/>
              </a:rPr>
              <a:t>Ottawa Dataset Mean Absolute Percentage Error: 7.06%</a:t>
            </a:r>
          </a:p>
          <a:p>
            <a:pPr marL="285750" indent="-285750">
              <a:buFont typeface="Arial" panose="020B0604020202020204" pitchFamily="34" charset="0"/>
              <a:buChar char="•"/>
            </a:pPr>
            <a:endParaRPr lang="en-CA" sz="1200" dirty="0">
              <a:latin typeface="Century Gothic" panose="020B0502020202020204" pitchFamily="34" charset="0"/>
            </a:endParaRPr>
          </a:p>
          <a:p>
            <a:pPr marL="285750" indent="-285750">
              <a:buFont typeface="Arial" panose="020B0604020202020204" pitchFamily="34" charset="0"/>
              <a:buChar char="•"/>
            </a:pPr>
            <a:r>
              <a:rPr lang="en-CA" sz="1200" dirty="0">
                <a:latin typeface="Century Gothic" panose="020B0502020202020204" pitchFamily="34" charset="0"/>
              </a:rPr>
              <a:t>Bruce Dataset Mean Absolute Percentage Error: 28.44%</a:t>
            </a:r>
          </a:p>
          <a:p>
            <a:pPr marL="285750" indent="-285750">
              <a:buFont typeface="Arial" panose="020B0604020202020204" pitchFamily="34" charset="0"/>
              <a:buChar char="•"/>
            </a:pPr>
            <a:endParaRPr lang="en-CA" sz="1200" dirty="0">
              <a:latin typeface="Century Gothic" panose="020B0502020202020204" pitchFamily="34" charset="0"/>
            </a:endParaRPr>
          </a:p>
          <a:p>
            <a:r>
              <a:rPr lang="en-CA" sz="1200" dirty="0">
                <a:latin typeface="Century Gothic" panose="020B0502020202020204" pitchFamily="34" charset="0"/>
              </a:rPr>
              <a:t>Ottawa and Bruce models have higher error due to significantly more null values in the dataset that are not being scrubbed correctly.</a:t>
            </a:r>
          </a:p>
          <a:p>
            <a:pPr marL="285750" indent="-285750">
              <a:buFont typeface="Arial" panose="020B0604020202020204" pitchFamily="34" charset="0"/>
              <a:buChar char="•"/>
            </a:pPr>
            <a:endParaRPr lang="en-CA" sz="1200" dirty="0"/>
          </a:p>
        </p:txBody>
      </p:sp>
    </p:spTree>
    <p:extLst>
      <p:ext uri="{BB962C8B-B14F-4D97-AF65-F5344CB8AC3E}">
        <p14:creationId xmlns:p14="http://schemas.microsoft.com/office/powerpoint/2010/main" val="1236672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dirty="0">
                <a:solidFill>
                  <a:schemeClr val="lt1"/>
                </a:solidFill>
                <a:latin typeface="Roboto"/>
                <a:ea typeface="Roboto"/>
                <a:cs typeface="Roboto"/>
                <a:sym typeface="Roboto"/>
              </a:rPr>
              <a:t>Technical Roadmap</a:t>
            </a:r>
            <a:endParaRPr sz="4000" i="0" u="none" strike="noStrike" cap="none" dirty="0">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1026" name="Picture 2">
            <a:extLst>
              <a:ext uri="{FF2B5EF4-FFF2-40B4-BE49-F238E27FC236}">
                <a16:creationId xmlns:a16="http://schemas.microsoft.com/office/drawing/2014/main" id="{CA5A49E7-7CEB-496C-814E-54E15A772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43701"/>
            <a:ext cx="10345445" cy="4813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136896" y="1447059"/>
            <a:ext cx="11972245" cy="5410939"/>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CA" dirty="0">
                <a:latin typeface="Century Gothic" panose="020B0502020202020204" pitchFamily="34" charset="0"/>
              </a:rPr>
              <a:t>Economic Benefits</a:t>
            </a:r>
          </a:p>
          <a:p>
            <a:pPr marL="285750" indent="-285750">
              <a:spcBef>
                <a:spcPts val="0"/>
              </a:spcBef>
            </a:pPr>
            <a:r>
              <a:rPr lang="en-CA" sz="1600" dirty="0">
                <a:latin typeface="Century Gothic" panose="020B0502020202020204" pitchFamily="34" charset="0"/>
              </a:rPr>
              <a:t>Optimal regional power generation scheduling</a:t>
            </a:r>
          </a:p>
          <a:p>
            <a:pPr marL="285750" indent="-285750">
              <a:spcBef>
                <a:spcPts val="0"/>
              </a:spcBef>
            </a:pPr>
            <a:r>
              <a:rPr lang="en-CA" sz="1600" dirty="0">
                <a:latin typeface="Century Gothic" panose="020B0502020202020204" pitchFamily="34" charset="0"/>
              </a:rPr>
              <a:t>Reduce surplus selling at loss leader</a:t>
            </a:r>
          </a:p>
          <a:p>
            <a:pPr marL="285750" indent="-285750">
              <a:spcBef>
                <a:spcPts val="0"/>
              </a:spcBef>
            </a:pPr>
            <a:r>
              <a:rPr lang="en-CA" sz="1600" dirty="0">
                <a:latin typeface="Century Gothic" panose="020B0502020202020204" pitchFamily="34" charset="0"/>
              </a:rPr>
              <a:t>Improve asset investment planning</a:t>
            </a:r>
          </a:p>
          <a:p>
            <a:pPr marL="285750" indent="-285750">
              <a:spcBef>
                <a:spcPts val="0"/>
              </a:spcBef>
            </a:pPr>
            <a:r>
              <a:rPr lang="en-CA" sz="1600" dirty="0">
                <a:latin typeface="Century Gothic" panose="020B0502020202020204" pitchFamily="34" charset="0"/>
              </a:rPr>
              <a:t>Downstream savings passed onto energy consumers </a:t>
            </a:r>
          </a:p>
          <a:p>
            <a:pPr marL="0" indent="0">
              <a:spcBef>
                <a:spcPts val="0"/>
              </a:spcBef>
              <a:buNone/>
            </a:pPr>
            <a:endParaRPr lang="en-CA" dirty="0">
              <a:latin typeface="Century Gothic" panose="020B0502020202020204" pitchFamily="34" charset="0"/>
            </a:endParaRPr>
          </a:p>
          <a:p>
            <a:pPr marL="0" indent="0">
              <a:spcBef>
                <a:spcPts val="0"/>
              </a:spcBef>
              <a:buNone/>
            </a:pPr>
            <a:r>
              <a:rPr lang="en-CA" dirty="0">
                <a:latin typeface="Century Gothic" panose="020B0502020202020204" pitchFamily="34" charset="0"/>
              </a:rPr>
              <a:t>Social Benefits</a:t>
            </a:r>
          </a:p>
          <a:p>
            <a:pPr marL="285750" indent="-285750">
              <a:spcBef>
                <a:spcPts val="0"/>
              </a:spcBef>
            </a:pPr>
            <a:r>
              <a:rPr lang="en-CA" sz="1600" dirty="0">
                <a:latin typeface="Century Gothic" panose="020B0502020202020204" pitchFamily="34" charset="0"/>
              </a:rPr>
              <a:t>Better forecasting can lead to more home-based distributed generation</a:t>
            </a:r>
          </a:p>
          <a:p>
            <a:pPr marL="285750" indent="-285750">
              <a:spcBef>
                <a:spcPts val="0"/>
              </a:spcBef>
            </a:pPr>
            <a:r>
              <a:rPr lang="en-CA" sz="1600" dirty="0">
                <a:latin typeface="Century Gothic" panose="020B0502020202020204" pitchFamily="34" charset="0"/>
              </a:rPr>
              <a:t>Preparation for blackouts due to inadequate supply</a:t>
            </a:r>
          </a:p>
          <a:p>
            <a:pPr marL="285750" indent="-285750">
              <a:spcBef>
                <a:spcPts val="0"/>
              </a:spcBef>
            </a:pPr>
            <a:r>
              <a:rPr lang="en-CA" sz="1600" dirty="0">
                <a:latin typeface="Century Gothic" panose="020B0502020202020204" pitchFamily="34" charset="0"/>
              </a:rPr>
              <a:t>May lead to more electric vehicle purchases</a:t>
            </a:r>
          </a:p>
          <a:p>
            <a:pPr marL="285750" indent="-285750">
              <a:spcBef>
                <a:spcPts val="0"/>
              </a:spcBef>
            </a:pPr>
            <a:r>
              <a:rPr lang="en-CA" sz="1600" dirty="0">
                <a:latin typeface="Century Gothic" panose="020B0502020202020204" pitchFamily="34" charset="0"/>
              </a:rPr>
              <a:t>Emphasizes electric storage needs to accommodate load growth</a:t>
            </a:r>
          </a:p>
          <a:p>
            <a:pPr marL="285750" indent="-285750">
              <a:spcBef>
                <a:spcPts val="0"/>
              </a:spcBef>
            </a:pPr>
            <a:r>
              <a:rPr lang="en-CA" sz="1600" dirty="0">
                <a:latin typeface="Century Gothic" panose="020B0502020202020204" pitchFamily="34" charset="0"/>
              </a:rPr>
              <a:t>Increased implementation of commercial SMART metering</a:t>
            </a:r>
          </a:p>
          <a:p>
            <a:pPr marL="285750" indent="-285750">
              <a:spcBef>
                <a:spcPts val="0"/>
              </a:spcBef>
            </a:pPr>
            <a:endParaRPr lang="en-CA" dirty="0">
              <a:latin typeface="Century Gothic" panose="020B0502020202020204" pitchFamily="34" charset="0"/>
            </a:endParaRPr>
          </a:p>
          <a:p>
            <a:pPr marL="0" indent="0">
              <a:spcBef>
                <a:spcPts val="0"/>
              </a:spcBef>
              <a:buNone/>
            </a:pPr>
            <a:r>
              <a:rPr lang="en-CA" dirty="0">
                <a:latin typeface="Century Gothic" panose="020B0502020202020204" pitchFamily="34" charset="0"/>
              </a:rPr>
              <a:t>Environmental Benefits</a:t>
            </a:r>
          </a:p>
          <a:p>
            <a:pPr marL="285750" indent="-285750">
              <a:spcBef>
                <a:spcPts val="0"/>
              </a:spcBef>
            </a:pPr>
            <a:r>
              <a:rPr lang="en-CA" sz="1600" dirty="0">
                <a:latin typeface="Century Gothic" panose="020B0502020202020204" pitchFamily="34" charset="0"/>
              </a:rPr>
              <a:t>Reduces a surplus of electricity generation</a:t>
            </a:r>
          </a:p>
          <a:p>
            <a:pPr marL="285750" indent="-285750">
              <a:spcBef>
                <a:spcPts val="0"/>
              </a:spcBef>
            </a:pPr>
            <a:r>
              <a:rPr lang="en-CA" sz="1600" dirty="0">
                <a:latin typeface="Century Gothic" panose="020B0502020202020204" pitchFamily="34" charset="0"/>
              </a:rPr>
              <a:t>Increased distributed generation from renewables</a:t>
            </a:r>
          </a:p>
          <a:p>
            <a:pPr marL="0" indent="0">
              <a:spcBef>
                <a:spcPts val="0"/>
              </a:spcBef>
              <a:buNone/>
            </a:pPr>
            <a:endParaRPr lang="en-CA" sz="1600" dirty="0">
              <a:latin typeface="Century Gothic" panose="020B0502020202020204" pitchFamily="34" charset="0"/>
            </a:endParaRPr>
          </a:p>
          <a:p>
            <a:pPr marL="285750" indent="-285750">
              <a:spcBef>
                <a:spcPts val="0"/>
              </a:spcBef>
            </a:pPr>
            <a:endParaRPr lang="en-CA" sz="1600" dirty="0">
              <a:latin typeface="Century Gothic" panose="020B0502020202020204" pitchFamily="34" charset="0"/>
            </a:endParaRPr>
          </a:p>
          <a:p>
            <a:pPr marL="285750" indent="-285750">
              <a:spcBef>
                <a:spcPts val="0"/>
              </a:spcBef>
            </a:pPr>
            <a:endParaRPr lang="en-CA" sz="1600" dirty="0"/>
          </a:p>
          <a:p>
            <a:pPr marL="285750" indent="-285750">
              <a:spcBef>
                <a:spcPts val="0"/>
              </a:spcBef>
            </a:pPr>
            <a:endParaRPr lang="en-CA" sz="1600" dirty="0"/>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1026" name="Picture 2" descr="Image result for smart grid load forecasting">
            <a:extLst>
              <a:ext uri="{FF2B5EF4-FFF2-40B4-BE49-F238E27FC236}">
                <a16:creationId xmlns:a16="http://schemas.microsoft.com/office/drawing/2014/main" id="{3376F8AD-3157-4F83-9399-01B387D50E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0" y="3705223"/>
            <a:ext cx="4876800" cy="3152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18768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2369</TotalTime>
  <Words>1450</Words>
  <Application>Microsoft Office PowerPoint</Application>
  <PresentationFormat>Widescreen</PresentationFormat>
  <Paragraphs>133</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Century Gothic</vt:lpstr>
      <vt:lpstr>Helvetica Neue</vt:lpstr>
      <vt:lpstr>Roboto</vt:lpstr>
      <vt:lpstr>Calibri</vt:lpstr>
      <vt:lpstr>Arial</vt:lpstr>
      <vt:lpstr>Simple Light</vt:lpstr>
      <vt:lpstr>PowerPoint Presentation</vt:lpstr>
      <vt:lpstr>PROBLEM STATEMENT</vt:lpstr>
      <vt:lpstr>DESCRIPTION OF SOLUTION</vt:lpstr>
      <vt:lpstr>TARGET </vt:lpstr>
      <vt:lpstr>BUSINESS MODEL </vt:lpstr>
      <vt:lpstr>SOLUTION’S ARCHITECTURE</vt:lpstr>
      <vt:lpstr>Prototype Results</vt:lpstr>
      <vt:lpstr>Technical Roadmap</vt:lpstr>
      <vt:lpstr>BENEFITS OF THE APPROACH</vt:lpstr>
      <vt:lpstr>TEAM PRESENTATION</vt:lpstr>
      <vt:lpstr>Appendix</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93</cp:revision>
  <dcterms:modified xsi:type="dcterms:W3CDTF">2020-03-01T02:15:30Z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